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3" r:id="rId4"/>
    <p:sldId id="281" r:id="rId5"/>
    <p:sldId id="266" r:id="rId6"/>
    <p:sldId id="264" r:id="rId7"/>
    <p:sldId id="265" r:id="rId8"/>
    <p:sldId id="259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83" r:id="rId23"/>
    <p:sldId id="284" r:id="rId24"/>
    <p:sldId id="280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1" autoAdjust="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DABA-9152-4F99-A2C3-726E8FB926A1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813F2-B43A-42D9-B4DD-9359806008A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N</a:t>
          </a:r>
          <a:r>
            <a:rPr lang="en-US" sz="2400" dirty="0" smtClean="0"/>
            <a:t>ero-</a:t>
          </a:r>
          <a:r>
            <a:rPr lang="en-US" sz="2400" b="1" dirty="0" smtClean="0">
              <a:solidFill>
                <a:srgbClr val="FFFF00"/>
              </a:solidFill>
            </a:rPr>
            <a:t>C</a:t>
          </a:r>
          <a:r>
            <a:rPr lang="en-US" sz="2400" dirty="0" smtClean="0"/>
            <a:t>ognitive </a:t>
          </a:r>
          <a:r>
            <a:rPr lang="en-US" sz="2400" b="1" dirty="0" smtClean="0">
              <a:solidFill>
                <a:srgbClr val="FFFF00"/>
              </a:solidFill>
            </a:rPr>
            <a:t>D</a:t>
          </a:r>
          <a:r>
            <a:rPr lang="en-US" sz="2400" dirty="0" smtClean="0"/>
            <a:t>isorders </a:t>
          </a:r>
          <a:r>
            <a:rPr lang="en-US" sz="2400" b="1" dirty="0" smtClean="0">
              <a:solidFill>
                <a:srgbClr val="FFFF00"/>
              </a:solidFill>
            </a:rPr>
            <a:t>(NCD)</a:t>
          </a:r>
          <a:endParaRPr lang="en-US" sz="2400" b="1" dirty="0">
            <a:solidFill>
              <a:srgbClr val="FFFF00"/>
            </a:solidFill>
          </a:endParaRPr>
        </a:p>
      </dgm:t>
    </dgm:pt>
    <dgm:pt modelId="{B269B5FD-A72F-47C6-B9E6-14D4461FC4F2}" type="parTrans" cxnId="{66B73440-739E-4508-B96E-86EA90EAC203}">
      <dgm:prSet/>
      <dgm:spPr/>
      <dgm:t>
        <a:bodyPr/>
        <a:lstStyle/>
        <a:p>
          <a:endParaRPr lang="en-US"/>
        </a:p>
      </dgm:t>
    </dgm:pt>
    <dgm:pt modelId="{A1797C8F-BB6E-477B-9317-DA2E565F1F2B}" type="sibTrans" cxnId="{66B73440-739E-4508-B96E-86EA90EAC203}">
      <dgm:prSet/>
      <dgm:spPr/>
      <dgm:t>
        <a:bodyPr/>
        <a:lstStyle/>
        <a:p>
          <a:endParaRPr lang="en-US"/>
        </a:p>
      </dgm:t>
    </dgm:pt>
    <dgm:pt modelId="{83224708-EDCF-4A0C-A744-5560D185547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1-Mild NCD</a:t>
          </a:r>
          <a:endParaRPr lang="en-US" sz="2000" b="1" dirty="0"/>
        </a:p>
      </dgm:t>
    </dgm:pt>
    <dgm:pt modelId="{D9767C5F-8CC6-4F88-8F05-B0088EB16C6D}" type="parTrans" cxnId="{80FFFE51-6213-432A-BDB5-818509A00698}">
      <dgm:prSet/>
      <dgm:spPr/>
      <dgm:t>
        <a:bodyPr/>
        <a:lstStyle/>
        <a:p>
          <a:endParaRPr lang="en-US"/>
        </a:p>
      </dgm:t>
    </dgm:pt>
    <dgm:pt modelId="{AE72A6A6-8B13-4E6B-8547-D1F34FA28AF5}" type="sibTrans" cxnId="{80FFFE51-6213-432A-BDB5-818509A00698}">
      <dgm:prSet/>
      <dgm:spPr/>
      <dgm:t>
        <a:bodyPr/>
        <a:lstStyle/>
        <a:p>
          <a:endParaRPr lang="en-US"/>
        </a:p>
      </dgm:t>
    </dgm:pt>
    <dgm:pt modelId="{AFBCE83F-96E0-445C-BC4F-CCF5D3EABD1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Amnestic MCI</a:t>
          </a:r>
          <a:endParaRPr lang="en-US" sz="1800" b="1" dirty="0"/>
        </a:p>
      </dgm:t>
    </dgm:pt>
    <dgm:pt modelId="{4F5C606A-03A1-4756-8D5E-EAA0742749A6}" type="parTrans" cxnId="{D2ABB796-07E9-41DA-B428-FC3A0686FC8E}">
      <dgm:prSet/>
      <dgm:spPr/>
      <dgm:t>
        <a:bodyPr/>
        <a:lstStyle/>
        <a:p>
          <a:endParaRPr lang="en-US"/>
        </a:p>
      </dgm:t>
    </dgm:pt>
    <dgm:pt modelId="{88A6427B-3E72-4CDE-9B16-0F8CE9A88466}" type="sibTrans" cxnId="{D2ABB796-07E9-41DA-B428-FC3A0686FC8E}">
      <dgm:prSet/>
      <dgm:spPr/>
      <dgm:t>
        <a:bodyPr/>
        <a:lstStyle/>
        <a:p>
          <a:endParaRPr lang="en-US"/>
        </a:p>
      </dgm:t>
    </dgm:pt>
    <dgm:pt modelId="{E1C5325C-7E28-4CC0-8925-008F3D5763B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Non-Amnestic MCI</a:t>
          </a:r>
          <a:endParaRPr lang="en-US" sz="1800" b="1" dirty="0"/>
        </a:p>
      </dgm:t>
    </dgm:pt>
    <dgm:pt modelId="{EE5E497C-BDFD-4F0B-99D9-79039DA3689F}" type="parTrans" cxnId="{B236E16D-887C-4797-9D91-83D1B7F52008}">
      <dgm:prSet/>
      <dgm:spPr/>
      <dgm:t>
        <a:bodyPr/>
        <a:lstStyle/>
        <a:p>
          <a:endParaRPr lang="en-US"/>
        </a:p>
      </dgm:t>
    </dgm:pt>
    <dgm:pt modelId="{2CF7BA68-D40F-4CDE-BDED-010887FE31A6}" type="sibTrans" cxnId="{B236E16D-887C-4797-9D91-83D1B7F52008}">
      <dgm:prSet/>
      <dgm:spPr/>
      <dgm:t>
        <a:bodyPr/>
        <a:lstStyle/>
        <a:p>
          <a:endParaRPr lang="en-US"/>
        </a:p>
      </dgm:t>
    </dgm:pt>
    <dgm:pt modelId="{7E03E7A3-E4F7-4FA4-90AD-AD1FC907E66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2-Major NCD</a:t>
          </a:r>
          <a:endParaRPr lang="en-US" sz="2400" b="1" dirty="0"/>
        </a:p>
      </dgm:t>
    </dgm:pt>
    <dgm:pt modelId="{29DA1B9F-0147-46D3-9569-562DF150056F}" type="parTrans" cxnId="{2FF00E00-001F-4D91-B9AB-FAAA5D62DC55}">
      <dgm:prSet/>
      <dgm:spPr/>
      <dgm:t>
        <a:bodyPr/>
        <a:lstStyle/>
        <a:p>
          <a:endParaRPr lang="en-US"/>
        </a:p>
      </dgm:t>
    </dgm:pt>
    <dgm:pt modelId="{85A17A70-1B4B-4BF8-8E83-A6963D878249}" type="sibTrans" cxnId="{2FF00E00-001F-4D91-B9AB-FAAA5D62DC55}">
      <dgm:prSet/>
      <dgm:spPr/>
      <dgm:t>
        <a:bodyPr/>
        <a:lstStyle/>
        <a:p>
          <a:endParaRPr lang="en-US"/>
        </a:p>
      </dgm:t>
    </dgm:pt>
    <dgm:pt modelId="{FC7338F0-C3CD-438D-8675-351313583F1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Alzheimer disease (AD</a:t>
          </a:r>
          <a:r>
            <a:rPr lang="en-US" sz="2000" b="1" dirty="0" smtClean="0"/>
            <a:t>) </a:t>
          </a:r>
          <a:r>
            <a:rPr lang="en-US" sz="2000" b="1" dirty="0" smtClean="0">
              <a:solidFill>
                <a:srgbClr val="FFFF00"/>
              </a:solidFill>
            </a:rPr>
            <a:t>~31%</a:t>
          </a:r>
          <a:endParaRPr lang="en-US" sz="2000" b="1" dirty="0">
            <a:solidFill>
              <a:srgbClr val="FFFF00"/>
            </a:solidFill>
          </a:endParaRPr>
        </a:p>
      </dgm:t>
    </dgm:pt>
    <dgm:pt modelId="{78788ACD-C656-45A2-A3BC-91D10F79390D}" type="parTrans" cxnId="{608771DB-EDA6-47D3-AE94-52ACE5779AAD}">
      <dgm:prSet/>
      <dgm:spPr/>
      <dgm:t>
        <a:bodyPr/>
        <a:lstStyle/>
        <a:p>
          <a:endParaRPr lang="en-US"/>
        </a:p>
      </dgm:t>
    </dgm:pt>
    <dgm:pt modelId="{368152D1-B767-4440-BBC9-F313222BE523}" type="sibTrans" cxnId="{608771DB-EDA6-47D3-AE94-52ACE5779AAD}">
      <dgm:prSet/>
      <dgm:spPr/>
      <dgm:t>
        <a:bodyPr/>
        <a:lstStyle/>
        <a:p>
          <a:endParaRPr lang="en-US"/>
        </a:p>
      </dgm:t>
    </dgm:pt>
    <dgm:pt modelId="{D0D2EB14-0E40-4AE4-AE15-2E217A0DBD5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Semantic MCI</a:t>
          </a:r>
          <a:endParaRPr lang="en-US" sz="1800" b="1" dirty="0"/>
        </a:p>
      </dgm:t>
    </dgm:pt>
    <dgm:pt modelId="{822E5E72-E324-474B-8524-1574B7B469E8}" type="parTrans" cxnId="{CD9603D2-85C6-4ECE-854A-5BC34144BCE3}">
      <dgm:prSet/>
      <dgm:spPr/>
      <dgm:t>
        <a:bodyPr/>
        <a:lstStyle/>
        <a:p>
          <a:endParaRPr lang="en-US"/>
        </a:p>
      </dgm:t>
    </dgm:pt>
    <dgm:pt modelId="{19455AD2-58CB-4016-8913-1B20CA72259C}" type="sibTrans" cxnId="{CD9603D2-85C6-4ECE-854A-5BC34144BCE3}">
      <dgm:prSet/>
      <dgm:spPr/>
      <dgm:t>
        <a:bodyPr/>
        <a:lstStyle/>
        <a:p>
          <a:endParaRPr lang="en-US"/>
        </a:p>
      </dgm:t>
    </dgm:pt>
    <dgm:pt modelId="{438D5841-4622-4210-A852-B65223ABEE62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3- Delirium</a:t>
          </a:r>
          <a:endParaRPr lang="en-US" dirty="0"/>
        </a:p>
      </dgm:t>
    </dgm:pt>
    <dgm:pt modelId="{7A8537C8-9D70-48D1-ADDE-F9F62C64FDEB}" type="parTrans" cxnId="{8B9E2790-235F-459F-A960-E46C931B6CBB}">
      <dgm:prSet/>
      <dgm:spPr/>
      <dgm:t>
        <a:bodyPr/>
        <a:lstStyle/>
        <a:p>
          <a:endParaRPr lang="en-US"/>
        </a:p>
      </dgm:t>
    </dgm:pt>
    <dgm:pt modelId="{FFAD4F91-C26A-4A46-9881-6E73DED85683}" type="sibTrans" cxnId="{8B9E2790-235F-459F-A960-E46C931B6CBB}">
      <dgm:prSet/>
      <dgm:spPr/>
      <dgm:t>
        <a:bodyPr/>
        <a:lstStyle/>
        <a:p>
          <a:endParaRPr lang="en-US"/>
        </a:p>
      </dgm:t>
    </dgm:pt>
    <dgm:pt modelId="{95BC05F0-0DF3-4FD6-9BC7-606EAFC3F08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Vascular </a:t>
          </a:r>
          <a:r>
            <a:rPr lang="en-US" sz="2000" b="1" dirty="0" smtClean="0"/>
            <a:t>dementia </a:t>
          </a:r>
          <a:r>
            <a:rPr lang="en-US" sz="2000" b="1" dirty="0" smtClean="0">
              <a:solidFill>
                <a:srgbClr val="FFFF00"/>
              </a:solidFill>
            </a:rPr>
            <a:t>~21%</a:t>
          </a:r>
          <a:endParaRPr lang="en-US" sz="2000" b="1" dirty="0">
            <a:solidFill>
              <a:srgbClr val="FFFF00"/>
            </a:solidFill>
          </a:endParaRPr>
        </a:p>
      </dgm:t>
    </dgm:pt>
    <dgm:pt modelId="{93A35072-45DB-4E63-AE23-94C29CB22D26}" type="parTrans" cxnId="{21402994-9B70-47A8-9741-5B89F273FC65}">
      <dgm:prSet/>
      <dgm:spPr/>
      <dgm:t>
        <a:bodyPr/>
        <a:lstStyle/>
        <a:p>
          <a:endParaRPr lang="en-US"/>
        </a:p>
      </dgm:t>
    </dgm:pt>
    <dgm:pt modelId="{93A581FF-8A7A-4261-9ACE-5E7C0BC76FB8}" type="sibTrans" cxnId="{21402994-9B70-47A8-9741-5B89F273FC65}">
      <dgm:prSet/>
      <dgm:spPr/>
      <dgm:t>
        <a:bodyPr/>
        <a:lstStyle/>
        <a:p>
          <a:endParaRPr lang="en-US"/>
        </a:p>
      </dgm:t>
    </dgm:pt>
    <dgm:pt modelId="{4CA535CD-E2B0-4E93-B9CA-C242AB96860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Pick’s Dementia</a:t>
          </a:r>
          <a:endParaRPr lang="en-US" sz="2000" b="1" dirty="0"/>
        </a:p>
      </dgm:t>
    </dgm:pt>
    <dgm:pt modelId="{D5BC4901-E3C0-418F-8C70-8EA9D90373B9}" type="parTrans" cxnId="{03162B8D-4175-4E1F-8EF6-58D521BDEE97}">
      <dgm:prSet/>
      <dgm:spPr/>
      <dgm:t>
        <a:bodyPr/>
        <a:lstStyle/>
        <a:p>
          <a:endParaRPr lang="en-US"/>
        </a:p>
      </dgm:t>
    </dgm:pt>
    <dgm:pt modelId="{1A1A071F-FA3C-4F55-9D54-1AED48BCBC1A}" type="sibTrans" cxnId="{03162B8D-4175-4E1F-8EF6-58D521BDEE97}">
      <dgm:prSet/>
      <dgm:spPr/>
      <dgm:t>
        <a:bodyPr/>
        <a:lstStyle/>
        <a:p>
          <a:endParaRPr lang="en-US"/>
        </a:p>
      </dgm:t>
    </dgm:pt>
    <dgm:pt modelId="{B10828FA-16A7-4530-AAE8-30ED00C5CC6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Parkinson Disease</a:t>
          </a:r>
          <a:endParaRPr lang="en-US" sz="2000" b="1" dirty="0"/>
        </a:p>
      </dgm:t>
    </dgm:pt>
    <dgm:pt modelId="{51522B25-AB13-407F-8F7A-F4B78C17CB2A}" type="parTrans" cxnId="{77AE5AEE-BB66-4338-993D-9720C60463CC}">
      <dgm:prSet/>
      <dgm:spPr/>
      <dgm:t>
        <a:bodyPr/>
        <a:lstStyle/>
        <a:p>
          <a:endParaRPr lang="en-US"/>
        </a:p>
      </dgm:t>
    </dgm:pt>
    <dgm:pt modelId="{1BC57A74-0217-45C8-882E-F97624D12866}" type="sibTrans" cxnId="{77AE5AEE-BB66-4338-993D-9720C60463CC}">
      <dgm:prSet/>
      <dgm:spPr/>
      <dgm:t>
        <a:bodyPr/>
        <a:lstStyle/>
        <a:p>
          <a:endParaRPr lang="en-US"/>
        </a:p>
      </dgm:t>
    </dgm:pt>
    <dgm:pt modelId="{989F57A7-299E-49FB-BABB-EC1DD264BA2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Huntington </a:t>
          </a:r>
          <a:r>
            <a:rPr lang="en-US" sz="2000" b="1" dirty="0" smtClean="0"/>
            <a:t>dementia </a:t>
          </a:r>
          <a:endParaRPr lang="en-US" sz="2000" b="1" dirty="0"/>
        </a:p>
      </dgm:t>
    </dgm:pt>
    <dgm:pt modelId="{C6DA7699-F4AB-4C1C-ADEA-6DD2554B617B}" type="parTrans" cxnId="{B823B6A3-2219-42D2-9F1E-4CD5B2DE302E}">
      <dgm:prSet/>
      <dgm:spPr/>
      <dgm:t>
        <a:bodyPr/>
        <a:lstStyle/>
        <a:p>
          <a:endParaRPr lang="en-US"/>
        </a:p>
      </dgm:t>
    </dgm:pt>
    <dgm:pt modelId="{F0A5B099-F9BB-4257-9C34-43B0B663C1F7}" type="sibTrans" cxnId="{B823B6A3-2219-42D2-9F1E-4CD5B2DE302E}">
      <dgm:prSet/>
      <dgm:spPr/>
      <dgm:t>
        <a:bodyPr/>
        <a:lstStyle/>
        <a:p>
          <a:endParaRPr lang="en-US"/>
        </a:p>
      </dgm:t>
    </dgm:pt>
    <dgm:pt modelId="{4BD2A8AC-332D-41B2-A65C-C58736D915D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Lewy body </a:t>
          </a:r>
          <a:r>
            <a:rPr lang="en-US" sz="2000" b="1" dirty="0" smtClean="0"/>
            <a:t>dementia </a:t>
          </a:r>
          <a:r>
            <a:rPr lang="en-US" sz="2000" b="1" dirty="0" smtClean="0">
              <a:solidFill>
                <a:srgbClr val="FFFF00"/>
              </a:solidFill>
            </a:rPr>
            <a:t>~11%</a:t>
          </a:r>
          <a:endParaRPr lang="en-US" sz="2000" b="1" dirty="0">
            <a:solidFill>
              <a:srgbClr val="FFFF00"/>
            </a:solidFill>
          </a:endParaRPr>
        </a:p>
      </dgm:t>
    </dgm:pt>
    <dgm:pt modelId="{988782F3-ECFB-4EE9-98CA-C66654E2160D}" type="parTrans" cxnId="{FD5A0C74-C63B-496F-8209-886003F5A550}">
      <dgm:prSet/>
      <dgm:spPr/>
      <dgm:t>
        <a:bodyPr/>
        <a:lstStyle/>
        <a:p>
          <a:endParaRPr lang="en-US"/>
        </a:p>
      </dgm:t>
    </dgm:pt>
    <dgm:pt modelId="{0AB2F8F9-C924-4C21-8F84-E6957ABCD9BC}" type="sibTrans" cxnId="{FD5A0C74-C63B-496F-8209-886003F5A550}">
      <dgm:prSet/>
      <dgm:spPr/>
      <dgm:t>
        <a:bodyPr/>
        <a:lstStyle/>
        <a:p>
          <a:endParaRPr lang="en-US"/>
        </a:p>
      </dgm:t>
    </dgm:pt>
    <dgm:pt modelId="{08DF988F-F76A-4F31-A945-426A0A6F7D4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 err="1" smtClean="0"/>
            <a:t>Fronto</a:t>
          </a:r>
          <a:r>
            <a:rPr lang="en-US" sz="1900" b="1" dirty="0" smtClean="0"/>
            <a:t>-temporal </a:t>
          </a:r>
          <a:r>
            <a:rPr lang="en-US" sz="1900" b="1" dirty="0" smtClean="0"/>
            <a:t>dementia </a:t>
          </a:r>
          <a:r>
            <a:rPr lang="en-US" sz="2000" b="1" dirty="0" smtClean="0">
              <a:solidFill>
                <a:srgbClr val="FFFF00"/>
              </a:solidFill>
            </a:rPr>
            <a:t>~8%</a:t>
          </a:r>
          <a:endParaRPr lang="en-US" sz="2000" b="1" dirty="0">
            <a:solidFill>
              <a:srgbClr val="FFFF00"/>
            </a:solidFill>
          </a:endParaRPr>
        </a:p>
      </dgm:t>
    </dgm:pt>
    <dgm:pt modelId="{AA27DDBD-9A53-4208-B457-E947BF9769E7}" type="parTrans" cxnId="{1717127C-5764-453A-BD03-EDB3AC73F2D7}">
      <dgm:prSet/>
      <dgm:spPr/>
      <dgm:t>
        <a:bodyPr/>
        <a:lstStyle/>
        <a:p>
          <a:endParaRPr lang="en-US"/>
        </a:p>
      </dgm:t>
    </dgm:pt>
    <dgm:pt modelId="{03D37628-027D-4528-9E9E-B98804DBC197}" type="sibTrans" cxnId="{1717127C-5764-453A-BD03-EDB3AC73F2D7}">
      <dgm:prSet/>
      <dgm:spPr/>
      <dgm:t>
        <a:bodyPr/>
        <a:lstStyle/>
        <a:p>
          <a:endParaRPr lang="en-US"/>
        </a:p>
      </dgm:t>
    </dgm:pt>
    <dgm:pt modelId="{7F674F5A-3E39-4CD9-AAAB-8E0ED97BFBA6}" type="pres">
      <dgm:prSet presAssocID="{43E3DABA-9152-4F99-A2C3-726E8FB926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3C97B-300C-48B1-9EA4-A7B12FFE3BEB}" type="pres">
      <dgm:prSet presAssocID="{DE5813F2-B43A-42D9-B4DD-9359806008AD}" presName="root1" presStyleCnt="0"/>
      <dgm:spPr/>
    </dgm:pt>
    <dgm:pt modelId="{12B0AB1D-FC5C-4369-B3EF-30232FDD7301}" type="pres">
      <dgm:prSet presAssocID="{DE5813F2-B43A-42D9-B4DD-9359806008AD}" presName="LevelOneTextNode" presStyleLbl="node0" presStyleIdx="0" presStyleCnt="1" custScaleX="352345" custScaleY="139055" custLinFactNeighborX="-23731" custLinFactNeighborY="-9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AC297-1FA1-46A5-9E71-95BEA674C007}" type="pres">
      <dgm:prSet presAssocID="{DE5813F2-B43A-42D9-B4DD-9359806008AD}" presName="level2hierChild" presStyleCnt="0"/>
      <dgm:spPr/>
    </dgm:pt>
    <dgm:pt modelId="{9A8B41F8-DE05-4769-99AD-F5C4924A2050}" type="pres">
      <dgm:prSet presAssocID="{D9767C5F-8CC6-4F88-8F05-B0088EB16C6D}" presName="conn2-1" presStyleLbl="parChTrans1D2" presStyleIdx="0" presStyleCnt="3" custScaleX="2000000"/>
      <dgm:spPr/>
      <dgm:t>
        <a:bodyPr/>
        <a:lstStyle/>
        <a:p>
          <a:endParaRPr lang="en-US"/>
        </a:p>
      </dgm:t>
    </dgm:pt>
    <dgm:pt modelId="{FFE793A5-89B5-4D18-8E60-C3547D452036}" type="pres">
      <dgm:prSet presAssocID="{D9767C5F-8CC6-4F88-8F05-B0088EB16C6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7F8CEE7-1E32-4123-ABD7-459320D8C7BB}" type="pres">
      <dgm:prSet presAssocID="{83224708-EDCF-4A0C-A744-5560D185547F}" presName="root2" presStyleCnt="0"/>
      <dgm:spPr/>
    </dgm:pt>
    <dgm:pt modelId="{25DE9D5B-C3A6-45DD-87CC-4F8BF2F3DB0E}" type="pres">
      <dgm:prSet presAssocID="{83224708-EDCF-4A0C-A744-5560D185547F}" presName="LevelTwoTextNode" presStyleLbl="node2" presStyleIdx="0" presStyleCnt="3" custScaleX="167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237204-F860-4C06-BF95-8B907A7D2CCB}" type="pres">
      <dgm:prSet presAssocID="{83224708-EDCF-4A0C-A744-5560D185547F}" presName="level3hierChild" presStyleCnt="0"/>
      <dgm:spPr/>
    </dgm:pt>
    <dgm:pt modelId="{52BA555D-74D7-4770-B8AD-1CDD81954D7D}" type="pres">
      <dgm:prSet presAssocID="{4F5C606A-03A1-4756-8D5E-EAA0742749A6}" presName="conn2-1" presStyleLbl="parChTrans1D3" presStyleIdx="0" presStyleCnt="10" custScaleX="2000000"/>
      <dgm:spPr/>
      <dgm:t>
        <a:bodyPr/>
        <a:lstStyle/>
        <a:p>
          <a:endParaRPr lang="en-US"/>
        </a:p>
      </dgm:t>
    </dgm:pt>
    <dgm:pt modelId="{EA0CF4B8-7722-45F5-8C20-55AFC869344D}" type="pres">
      <dgm:prSet presAssocID="{4F5C606A-03A1-4756-8D5E-EAA0742749A6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BE4C639A-D13A-47D6-8CAF-A372D1DA78C4}" type="pres">
      <dgm:prSet presAssocID="{AFBCE83F-96E0-445C-BC4F-CCF5D3EABD1E}" presName="root2" presStyleCnt="0"/>
      <dgm:spPr/>
    </dgm:pt>
    <dgm:pt modelId="{62EE9110-618F-499B-9B87-FDF5E1C4D2F9}" type="pres">
      <dgm:prSet presAssocID="{AFBCE83F-96E0-445C-BC4F-CCF5D3EABD1E}" presName="LevelTwoTextNode" presStyleLbl="node3" presStyleIdx="0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B8AD76-8A0C-4D26-87DF-848A6BF4F226}" type="pres">
      <dgm:prSet presAssocID="{AFBCE83F-96E0-445C-BC4F-CCF5D3EABD1E}" presName="level3hierChild" presStyleCnt="0"/>
      <dgm:spPr/>
    </dgm:pt>
    <dgm:pt modelId="{308C0A65-0321-42E1-A217-43595AD13BC8}" type="pres">
      <dgm:prSet presAssocID="{EE5E497C-BDFD-4F0B-99D9-79039DA3689F}" presName="conn2-1" presStyleLbl="parChTrans1D3" presStyleIdx="1" presStyleCnt="10" custScaleX="2000000"/>
      <dgm:spPr/>
      <dgm:t>
        <a:bodyPr/>
        <a:lstStyle/>
        <a:p>
          <a:endParaRPr lang="en-US"/>
        </a:p>
      </dgm:t>
    </dgm:pt>
    <dgm:pt modelId="{973C457F-E4C4-4D98-A7BE-EC2608C4E9D9}" type="pres">
      <dgm:prSet presAssocID="{EE5E497C-BDFD-4F0B-99D9-79039DA3689F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E455D952-D945-4C61-A70E-76065F64CB8B}" type="pres">
      <dgm:prSet presAssocID="{E1C5325C-7E28-4CC0-8925-008F3D5763B8}" presName="root2" presStyleCnt="0"/>
      <dgm:spPr/>
    </dgm:pt>
    <dgm:pt modelId="{2F158613-6DC3-4243-B0F6-395AB6C015E2}" type="pres">
      <dgm:prSet presAssocID="{E1C5325C-7E28-4CC0-8925-008F3D5763B8}" presName="LevelTwoTextNode" presStyleLbl="node3" presStyleIdx="1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DB076-0C2C-47CE-BAEB-40E7741D26B7}" type="pres">
      <dgm:prSet presAssocID="{E1C5325C-7E28-4CC0-8925-008F3D5763B8}" presName="level3hierChild" presStyleCnt="0"/>
      <dgm:spPr/>
    </dgm:pt>
    <dgm:pt modelId="{8FBA1139-C7B1-4FCE-BAEF-291A42C9818D}" type="pres">
      <dgm:prSet presAssocID="{822E5E72-E324-474B-8524-1574B7B469E8}" presName="conn2-1" presStyleLbl="parChTrans1D3" presStyleIdx="2" presStyleCnt="10" custScaleX="2000000"/>
      <dgm:spPr/>
      <dgm:t>
        <a:bodyPr/>
        <a:lstStyle/>
        <a:p>
          <a:endParaRPr lang="en-US"/>
        </a:p>
      </dgm:t>
    </dgm:pt>
    <dgm:pt modelId="{B7896FE9-E14A-48F2-8142-BA597C6E2CD3}" type="pres">
      <dgm:prSet presAssocID="{822E5E72-E324-474B-8524-1574B7B469E8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C862A79D-2E61-430B-8E61-CE4C40E4983E}" type="pres">
      <dgm:prSet presAssocID="{D0D2EB14-0E40-4AE4-AE15-2E217A0DBD55}" presName="root2" presStyleCnt="0"/>
      <dgm:spPr/>
    </dgm:pt>
    <dgm:pt modelId="{C2E8C513-8AA0-4CDC-8106-1F1293300CD4}" type="pres">
      <dgm:prSet presAssocID="{D0D2EB14-0E40-4AE4-AE15-2E217A0DBD55}" presName="LevelTwoTextNode" presStyleLbl="node3" presStyleIdx="2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6F982E-76E3-4DD6-B93E-68742073131A}" type="pres">
      <dgm:prSet presAssocID="{D0D2EB14-0E40-4AE4-AE15-2E217A0DBD55}" presName="level3hierChild" presStyleCnt="0"/>
      <dgm:spPr/>
    </dgm:pt>
    <dgm:pt modelId="{FA82B88B-8E63-42A0-A47C-77C978E3E1BF}" type="pres">
      <dgm:prSet presAssocID="{29DA1B9F-0147-46D3-9569-562DF150056F}" presName="conn2-1" presStyleLbl="parChTrans1D2" presStyleIdx="1" presStyleCnt="3" custScaleX="2000000"/>
      <dgm:spPr/>
      <dgm:t>
        <a:bodyPr/>
        <a:lstStyle/>
        <a:p>
          <a:endParaRPr lang="en-US"/>
        </a:p>
      </dgm:t>
    </dgm:pt>
    <dgm:pt modelId="{397763D1-DE8A-4E8D-9748-423539F089FD}" type="pres">
      <dgm:prSet presAssocID="{29DA1B9F-0147-46D3-9569-562DF150056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6E2D9DC-7BA0-46AD-BFB9-CECDAA0F698C}" type="pres">
      <dgm:prSet presAssocID="{7E03E7A3-E4F7-4FA4-90AD-AD1FC907E663}" presName="root2" presStyleCnt="0"/>
      <dgm:spPr/>
    </dgm:pt>
    <dgm:pt modelId="{FA358228-5D3B-4936-881D-7AE4926312CE}" type="pres">
      <dgm:prSet presAssocID="{7E03E7A3-E4F7-4FA4-90AD-AD1FC907E663}" presName="LevelTwoTextNode" presStyleLbl="node2" presStyleIdx="1" presStyleCnt="3" custScaleX="197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3E132-DCFE-4874-AEC1-D075EFA9337B}" type="pres">
      <dgm:prSet presAssocID="{7E03E7A3-E4F7-4FA4-90AD-AD1FC907E663}" presName="level3hierChild" presStyleCnt="0"/>
      <dgm:spPr/>
    </dgm:pt>
    <dgm:pt modelId="{6F8B9391-FCCC-4590-917D-50DBF0DEF85C}" type="pres">
      <dgm:prSet presAssocID="{78788ACD-C656-45A2-A3BC-91D10F79390D}" presName="conn2-1" presStyleLbl="parChTrans1D3" presStyleIdx="3" presStyleCnt="10" custScaleX="2000000"/>
      <dgm:spPr/>
      <dgm:t>
        <a:bodyPr/>
        <a:lstStyle/>
        <a:p>
          <a:endParaRPr lang="en-US"/>
        </a:p>
      </dgm:t>
    </dgm:pt>
    <dgm:pt modelId="{BCF2B821-6386-474E-AC7B-14779E525230}" type="pres">
      <dgm:prSet presAssocID="{78788ACD-C656-45A2-A3BC-91D10F79390D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31B972AE-5767-4B23-B001-D57DF1E20276}" type="pres">
      <dgm:prSet presAssocID="{FC7338F0-C3CD-438D-8675-351313583F15}" presName="root2" presStyleCnt="0"/>
      <dgm:spPr/>
    </dgm:pt>
    <dgm:pt modelId="{4DFF1F27-16C8-463E-A2F5-C511995EDEEC}" type="pres">
      <dgm:prSet presAssocID="{FC7338F0-C3CD-438D-8675-351313583F15}" presName="LevelTwoTextNode" presStyleLbl="node3" presStyleIdx="3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F4222-5EE9-43F5-923C-FD7C17ABB6A9}" type="pres">
      <dgm:prSet presAssocID="{FC7338F0-C3CD-438D-8675-351313583F15}" presName="level3hierChild" presStyleCnt="0"/>
      <dgm:spPr/>
    </dgm:pt>
    <dgm:pt modelId="{D51D6D1E-66AB-4B87-BFE4-04373DEDEED4}" type="pres">
      <dgm:prSet presAssocID="{93A35072-45DB-4E63-AE23-94C29CB22D26}" presName="conn2-1" presStyleLbl="parChTrans1D3" presStyleIdx="4" presStyleCnt="10" custScaleX="2000000"/>
      <dgm:spPr/>
      <dgm:t>
        <a:bodyPr/>
        <a:lstStyle/>
        <a:p>
          <a:endParaRPr lang="en-US"/>
        </a:p>
      </dgm:t>
    </dgm:pt>
    <dgm:pt modelId="{BF759F25-B5E3-4953-9C0B-61D2549D4422}" type="pres">
      <dgm:prSet presAssocID="{93A35072-45DB-4E63-AE23-94C29CB22D26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CA1A898D-1284-40D6-8EBE-E8CE583CFF24}" type="pres">
      <dgm:prSet presAssocID="{95BC05F0-0DF3-4FD6-9BC7-606EAFC3F087}" presName="root2" presStyleCnt="0"/>
      <dgm:spPr/>
    </dgm:pt>
    <dgm:pt modelId="{BE54E2A2-EAF0-461E-B9F9-A1A1A36E105D}" type="pres">
      <dgm:prSet presAssocID="{95BC05F0-0DF3-4FD6-9BC7-606EAFC3F087}" presName="LevelTwoTextNode" presStyleLbl="node3" presStyleIdx="4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3BEA0-07B7-4DF6-B3E9-6AD002ED6F10}" type="pres">
      <dgm:prSet presAssocID="{95BC05F0-0DF3-4FD6-9BC7-606EAFC3F087}" presName="level3hierChild" presStyleCnt="0"/>
      <dgm:spPr/>
    </dgm:pt>
    <dgm:pt modelId="{38549F17-83FD-4CED-A8A9-4A419F01C3CF}" type="pres">
      <dgm:prSet presAssocID="{D5BC4901-E3C0-418F-8C70-8EA9D90373B9}" presName="conn2-1" presStyleLbl="parChTrans1D3" presStyleIdx="5" presStyleCnt="10" custScaleX="2000000"/>
      <dgm:spPr/>
      <dgm:t>
        <a:bodyPr/>
        <a:lstStyle/>
        <a:p>
          <a:endParaRPr lang="en-US"/>
        </a:p>
      </dgm:t>
    </dgm:pt>
    <dgm:pt modelId="{692C4E30-7FEF-4F57-A4FD-0855B5F7CF9C}" type="pres">
      <dgm:prSet presAssocID="{D5BC4901-E3C0-418F-8C70-8EA9D90373B9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9A9B40A9-A837-4416-A57E-D5EA85A1E9B4}" type="pres">
      <dgm:prSet presAssocID="{4CA535CD-E2B0-4E93-B9CA-C242AB96860A}" presName="root2" presStyleCnt="0"/>
      <dgm:spPr/>
    </dgm:pt>
    <dgm:pt modelId="{010458D3-BB18-4205-9539-35324D291364}" type="pres">
      <dgm:prSet presAssocID="{4CA535CD-E2B0-4E93-B9CA-C242AB96860A}" presName="LevelTwoTextNode" presStyleLbl="node3" presStyleIdx="5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25EF1-2037-4E5C-A2D9-74A7EBBA6112}" type="pres">
      <dgm:prSet presAssocID="{4CA535CD-E2B0-4E93-B9CA-C242AB96860A}" presName="level3hierChild" presStyleCnt="0"/>
      <dgm:spPr/>
    </dgm:pt>
    <dgm:pt modelId="{8353D03B-1E4A-4A05-9FFE-57C57B8F3BA9}" type="pres">
      <dgm:prSet presAssocID="{51522B25-AB13-407F-8F7A-F4B78C17CB2A}" presName="conn2-1" presStyleLbl="parChTrans1D3" presStyleIdx="6" presStyleCnt="10" custScaleX="2000000"/>
      <dgm:spPr/>
      <dgm:t>
        <a:bodyPr/>
        <a:lstStyle/>
        <a:p>
          <a:endParaRPr lang="en-US"/>
        </a:p>
      </dgm:t>
    </dgm:pt>
    <dgm:pt modelId="{4D447F5D-AD3A-464A-94D2-4163EB9BB026}" type="pres">
      <dgm:prSet presAssocID="{51522B25-AB13-407F-8F7A-F4B78C17CB2A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C909C41C-44A7-43D2-B050-DABD2A66B9F3}" type="pres">
      <dgm:prSet presAssocID="{B10828FA-16A7-4530-AAE8-30ED00C5CC60}" presName="root2" presStyleCnt="0"/>
      <dgm:spPr/>
    </dgm:pt>
    <dgm:pt modelId="{041C1800-1514-427F-B379-203077E3E18E}" type="pres">
      <dgm:prSet presAssocID="{B10828FA-16A7-4530-AAE8-30ED00C5CC60}" presName="LevelTwoTextNode" presStyleLbl="node3" presStyleIdx="6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4CD8A-D221-4C86-B907-697CDA7672B0}" type="pres">
      <dgm:prSet presAssocID="{B10828FA-16A7-4530-AAE8-30ED00C5CC60}" presName="level3hierChild" presStyleCnt="0"/>
      <dgm:spPr/>
    </dgm:pt>
    <dgm:pt modelId="{6124DE3D-EC8A-4EEF-831F-9D22EBCE6E10}" type="pres">
      <dgm:prSet presAssocID="{C6DA7699-F4AB-4C1C-ADEA-6DD2554B617B}" presName="conn2-1" presStyleLbl="parChTrans1D3" presStyleIdx="7" presStyleCnt="10" custScaleX="2000000"/>
      <dgm:spPr/>
      <dgm:t>
        <a:bodyPr/>
        <a:lstStyle/>
        <a:p>
          <a:endParaRPr lang="en-US"/>
        </a:p>
      </dgm:t>
    </dgm:pt>
    <dgm:pt modelId="{2377A693-2074-4282-BAEF-D33BF7AD9E0E}" type="pres">
      <dgm:prSet presAssocID="{C6DA7699-F4AB-4C1C-ADEA-6DD2554B617B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09E6CF2F-E610-4E10-97A9-D67A657AF62A}" type="pres">
      <dgm:prSet presAssocID="{989F57A7-299E-49FB-BABB-EC1DD264BA2D}" presName="root2" presStyleCnt="0"/>
      <dgm:spPr/>
    </dgm:pt>
    <dgm:pt modelId="{ACE8C0E1-BE51-4436-9F02-DFEE83BB5DD9}" type="pres">
      <dgm:prSet presAssocID="{989F57A7-299E-49FB-BABB-EC1DD264BA2D}" presName="LevelTwoTextNode" presStyleLbl="node3" presStyleIdx="7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CBE97-B735-4E48-BAB1-0F960557EABC}" type="pres">
      <dgm:prSet presAssocID="{989F57A7-299E-49FB-BABB-EC1DD264BA2D}" presName="level3hierChild" presStyleCnt="0"/>
      <dgm:spPr/>
    </dgm:pt>
    <dgm:pt modelId="{BDD6D4DF-A439-4018-8114-0E61F2A77CBA}" type="pres">
      <dgm:prSet presAssocID="{988782F3-ECFB-4EE9-98CA-C66654E2160D}" presName="conn2-1" presStyleLbl="parChTrans1D3" presStyleIdx="8" presStyleCnt="10" custScaleX="2000000"/>
      <dgm:spPr/>
      <dgm:t>
        <a:bodyPr/>
        <a:lstStyle/>
        <a:p>
          <a:endParaRPr lang="en-US"/>
        </a:p>
      </dgm:t>
    </dgm:pt>
    <dgm:pt modelId="{2414E239-1466-4F3A-AAAE-E3F3373A6BE2}" type="pres">
      <dgm:prSet presAssocID="{988782F3-ECFB-4EE9-98CA-C66654E2160D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728CEB8F-3851-4363-8CBD-159958759E63}" type="pres">
      <dgm:prSet presAssocID="{4BD2A8AC-332D-41B2-A65C-C58736D915D0}" presName="root2" presStyleCnt="0"/>
      <dgm:spPr/>
    </dgm:pt>
    <dgm:pt modelId="{FBDD0F18-A1C6-480D-ABD1-4F4A301DF619}" type="pres">
      <dgm:prSet presAssocID="{4BD2A8AC-332D-41B2-A65C-C58736D915D0}" presName="LevelTwoTextNode" presStyleLbl="node3" presStyleIdx="8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EB3CC-6DE9-4C76-A39C-3D021427BDA2}" type="pres">
      <dgm:prSet presAssocID="{4BD2A8AC-332D-41B2-A65C-C58736D915D0}" presName="level3hierChild" presStyleCnt="0"/>
      <dgm:spPr/>
    </dgm:pt>
    <dgm:pt modelId="{A281ECE2-DF15-49D3-88C9-A616E9D1FCC3}" type="pres">
      <dgm:prSet presAssocID="{AA27DDBD-9A53-4208-B457-E947BF9769E7}" presName="conn2-1" presStyleLbl="parChTrans1D3" presStyleIdx="9" presStyleCnt="10" custScaleX="2000000"/>
      <dgm:spPr/>
      <dgm:t>
        <a:bodyPr/>
        <a:lstStyle/>
        <a:p>
          <a:endParaRPr lang="en-US"/>
        </a:p>
      </dgm:t>
    </dgm:pt>
    <dgm:pt modelId="{7B30F91B-5799-4E17-96F3-314E56764673}" type="pres">
      <dgm:prSet presAssocID="{AA27DDBD-9A53-4208-B457-E947BF9769E7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3CF453DD-F3B1-4B2E-9D41-CBC22FFD0701}" type="pres">
      <dgm:prSet presAssocID="{08DF988F-F76A-4F31-A945-426A0A6F7D42}" presName="root2" presStyleCnt="0"/>
      <dgm:spPr/>
    </dgm:pt>
    <dgm:pt modelId="{76AC5DD6-F93A-4332-B4DE-A9AF5C3FAD58}" type="pres">
      <dgm:prSet presAssocID="{08DF988F-F76A-4F31-A945-426A0A6F7D42}" presName="LevelTwoTextNode" presStyleLbl="node3" presStyleIdx="9" presStyleCnt="10" custScaleX="315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A0D60-CAD2-437F-9F18-B0FB38939590}" type="pres">
      <dgm:prSet presAssocID="{08DF988F-F76A-4F31-A945-426A0A6F7D42}" presName="level3hierChild" presStyleCnt="0"/>
      <dgm:spPr/>
    </dgm:pt>
    <dgm:pt modelId="{A8442393-DEC3-4A72-A369-F6058B2936C2}" type="pres">
      <dgm:prSet presAssocID="{7A8537C8-9D70-48D1-ADDE-F9F62C64FDEB}" presName="conn2-1" presStyleLbl="parChTrans1D2" presStyleIdx="2" presStyleCnt="3" custScaleX="2000000"/>
      <dgm:spPr/>
      <dgm:t>
        <a:bodyPr/>
        <a:lstStyle/>
        <a:p>
          <a:endParaRPr lang="en-US"/>
        </a:p>
      </dgm:t>
    </dgm:pt>
    <dgm:pt modelId="{A43E7DC6-C3EC-49EC-8294-E55E7A647F2E}" type="pres">
      <dgm:prSet presAssocID="{7A8537C8-9D70-48D1-ADDE-F9F62C64FD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E652BF5-17E5-4A7B-8361-E0B0193255DE}" type="pres">
      <dgm:prSet presAssocID="{438D5841-4622-4210-A852-B65223ABEE62}" presName="root2" presStyleCnt="0"/>
      <dgm:spPr/>
    </dgm:pt>
    <dgm:pt modelId="{A38228F4-17E8-46D8-9C27-3FD91B1321C2}" type="pres">
      <dgm:prSet presAssocID="{438D5841-4622-4210-A852-B65223ABEE62}" presName="LevelTwoTextNode" presStyleLbl="node2" presStyleIdx="2" presStyleCnt="3" custScaleX="181366" custLinFactX="-100000" custLinFactY="51216" custLinFactNeighborX="-13853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5EA62-AE1E-49FF-929B-7CF22CA313C5}" type="pres">
      <dgm:prSet presAssocID="{438D5841-4622-4210-A852-B65223ABEE62}" presName="level3hierChild" presStyleCnt="0"/>
      <dgm:spPr/>
    </dgm:pt>
  </dgm:ptLst>
  <dgm:cxnLst>
    <dgm:cxn modelId="{85D10029-5C71-49A9-8152-928ADB2BA76B}" type="presOf" srcId="{438D5841-4622-4210-A852-B65223ABEE62}" destId="{A38228F4-17E8-46D8-9C27-3FD91B1321C2}" srcOrd="0" destOrd="0" presId="urn:microsoft.com/office/officeart/2005/8/layout/hierarchy2"/>
    <dgm:cxn modelId="{B8DF0DAF-06D2-47B6-B6BB-51951D98DB17}" type="presOf" srcId="{93A35072-45DB-4E63-AE23-94C29CB22D26}" destId="{BF759F25-B5E3-4953-9C0B-61D2549D4422}" srcOrd="1" destOrd="0" presId="urn:microsoft.com/office/officeart/2005/8/layout/hierarchy2"/>
    <dgm:cxn modelId="{E9AE4573-33FD-4785-93E2-96898BDA56E0}" type="presOf" srcId="{988782F3-ECFB-4EE9-98CA-C66654E2160D}" destId="{2414E239-1466-4F3A-AAAE-E3F3373A6BE2}" srcOrd="1" destOrd="0" presId="urn:microsoft.com/office/officeart/2005/8/layout/hierarchy2"/>
    <dgm:cxn modelId="{29487869-7EF7-453C-8CF3-E93B80153C0B}" type="presOf" srcId="{988782F3-ECFB-4EE9-98CA-C66654E2160D}" destId="{BDD6D4DF-A439-4018-8114-0E61F2A77CBA}" srcOrd="0" destOrd="0" presId="urn:microsoft.com/office/officeart/2005/8/layout/hierarchy2"/>
    <dgm:cxn modelId="{4FBB303D-8212-4C4B-B4AC-74B3F2ED72F4}" type="presOf" srcId="{D9767C5F-8CC6-4F88-8F05-B0088EB16C6D}" destId="{FFE793A5-89B5-4D18-8E60-C3547D452036}" srcOrd="1" destOrd="0" presId="urn:microsoft.com/office/officeart/2005/8/layout/hierarchy2"/>
    <dgm:cxn modelId="{F8E7D217-5E4F-4DA0-AC18-C666440CE91F}" type="presOf" srcId="{AFBCE83F-96E0-445C-BC4F-CCF5D3EABD1E}" destId="{62EE9110-618F-499B-9B87-FDF5E1C4D2F9}" srcOrd="0" destOrd="0" presId="urn:microsoft.com/office/officeart/2005/8/layout/hierarchy2"/>
    <dgm:cxn modelId="{E5F29325-5BCA-43B7-999B-3EEED6E454FE}" type="presOf" srcId="{DE5813F2-B43A-42D9-B4DD-9359806008AD}" destId="{12B0AB1D-FC5C-4369-B3EF-30232FDD7301}" srcOrd="0" destOrd="0" presId="urn:microsoft.com/office/officeart/2005/8/layout/hierarchy2"/>
    <dgm:cxn modelId="{30F8E456-9537-4D66-98C5-4B9F533B2206}" type="presOf" srcId="{08DF988F-F76A-4F31-A945-426A0A6F7D42}" destId="{76AC5DD6-F93A-4332-B4DE-A9AF5C3FAD58}" srcOrd="0" destOrd="0" presId="urn:microsoft.com/office/officeart/2005/8/layout/hierarchy2"/>
    <dgm:cxn modelId="{FD5A0C74-C63B-496F-8209-886003F5A550}" srcId="{7E03E7A3-E4F7-4FA4-90AD-AD1FC907E663}" destId="{4BD2A8AC-332D-41B2-A65C-C58736D915D0}" srcOrd="5" destOrd="0" parTransId="{988782F3-ECFB-4EE9-98CA-C66654E2160D}" sibTransId="{0AB2F8F9-C924-4C21-8F84-E6957ABCD9BC}"/>
    <dgm:cxn modelId="{C62E91D1-AD6F-46B8-BE37-221D204C339E}" type="presOf" srcId="{43E3DABA-9152-4F99-A2C3-726E8FB926A1}" destId="{7F674F5A-3E39-4CD9-AAAB-8E0ED97BFBA6}" srcOrd="0" destOrd="0" presId="urn:microsoft.com/office/officeart/2005/8/layout/hierarchy2"/>
    <dgm:cxn modelId="{C3275081-BA8B-4D60-A666-FBC58829C177}" type="presOf" srcId="{7E03E7A3-E4F7-4FA4-90AD-AD1FC907E663}" destId="{FA358228-5D3B-4936-881D-7AE4926312CE}" srcOrd="0" destOrd="0" presId="urn:microsoft.com/office/officeart/2005/8/layout/hierarchy2"/>
    <dgm:cxn modelId="{D4224A45-7D5C-4FBA-A208-547FA79F02F1}" type="presOf" srcId="{4BD2A8AC-332D-41B2-A65C-C58736D915D0}" destId="{FBDD0F18-A1C6-480D-ABD1-4F4A301DF619}" srcOrd="0" destOrd="0" presId="urn:microsoft.com/office/officeart/2005/8/layout/hierarchy2"/>
    <dgm:cxn modelId="{EB214B79-6595-4932-A5E9-56DE1520BD0F}" type="presOf" srcId="{51522B25-AB13-407F-8F7A-F4B78C17CB2A}" destId="{8353D03B-1E4A-4A05-9FFE-57C57B8F3BA9}" srcOrd="0" destOrd="0" presId="urn:microsoft.com/office/officeart/2005/8/layout/hierarchy2"/>
    <dgm:cxn modelId="{EF1E6488-E610-45F5-8C2C-7055385FE636}" type="presOf" srcId="{D9767C5F-8CC6-4F88-8F05-B0088EB16C6D}" destId="{9A8B41F8-DE05-4769-99AD-F5C4924A2050}" srcOrd="0" destOrd="0" presId="urn:microsoft.com/office/officeart/2005/8/layout/hierarchy2"/>
    <dgm:cxn modelId="{F5276BED-D152-4919-8497-CD2B831D03E0}" type="presOf" srcId="{AA27DDBD-9A53-4208-B457-E947BF9769E7}" destId="{7B30F91B-5799-4E17-96F3-314E56764673}" srcOrd="1" destOrd="0" presId="urn:microsoft.com/office/officeart/2005/8/layout/hierarchy2"/>
    <dgm:cxn modelId="{B95D3D2C-2C03-45AC-B0D3-4D4441AC100B}" type="presOf" srcId="{7A8537C8-9D70-48D1-ADDE-F9F62C64FDEB}" destId="{A8442393-DEC3-4A72-A369-F6058B2936C2}" srcOrd="0" destOrd="0" presId="urn:microsoft.com/office/officeart/2005/8/layout/hierarchy2"/>
    <dgm:cxn modelId="{C0E1534E-7F24-402E-AA61-3B158293D393}" type="presOf" srcId="{D5BC4901-E3C0-418F-8C70-8EA9D90373B9}" destId="{38549F17-83FD-4CED-A8A9-4A419F01C3CF}" srcOrd="0" destOrd="0" presId="urn:microsoft.com/office/officeart/2005/8/layout/hierarchy2"/>
    <dgm:cxn modelId="{21402994-9B70-47A8-9741-5B89F273FC65}" srcId="{7E03E7A3-E4F7-4FA4-90AD-AD1FC907E663}" destId="{95BC05F0-0DF3-4FD6-9BC7-606EAFC3F087}" srcOrd="1" destOrd="0" parTransId="{93A35072-45DB-4E63-AE23-94C29CB22D26}" sibTransId="{93A581FF-8A7A-4261-9ACE-5E7C0BC76FB8}"/>
    <dgm:cxn modelId="{C1D8BFB3-FB15-4CEF-9064-843A5B036B49}" type="presOf" srcId="{C6DA7699-F4AB-4C1C-ADEA-6DD2554B617B}" destId="{2377A693-2074-4282-BAEF-D33BF7AD9E0E}" srcOrd="1" destOrd="0" presId="urn:microsoft.com/office/officeart/2005/8/layout/hierarchy2"/>
    <dgm:cxn modelId="{2FF00E00-001F-4D91-B9AB-FAAA5D62DC55}" srcId="{DE5813F2-B43A-42D9-B4DD-9359806008AD}" destId="{7E03E7A3-E4F7-4FA4-90AD-AD1FC907E663}" srcOrd="1" destOrd="0" parTransId="{29DA1B9F-0147-46D3-9569-562DF150056F}" sibTransId="{85A17A70-1B4B-4BF8-8E83-A6963D878249}"/>
    <dgm:cxn modelId="{03162B8D-4175-4E1F-8EF6-58D521BDEE97}" srcId="{7E03E7A3-E4F7-4FA4-90AD-AD1FC907E663}" destId="{4CA535CD-E2B0-4E93-B9CA-C242AB96860A}" srcOrd="2" destOrd="0" parTransId="{D5BC4901-E3C0-418F-8C70-8EA9D90373B9}" sibTransId="{1A1A071F-FA3C-4F55-9D54-1AED48BCBC1A}"/>
    <dgm:cxn modelId="{6089EAC1-F3FB-456B-9B2C-3177F312751D}" type="presOf" srcId="{51522B25-AB13-407F-8F7A-F4B78C17CB2A}" destId="{4D447F5D-AD3A-464A-94D2-4163EB9BB026}" srcOrd="1" destOrd="0" presId="urn:microsoft.com/office/officeart/2005/8/layout/hierarchy2"/>
    <dgm:cxn modelId="{608771DB-EDA6-47D3-AE94-52ACE5779AAD}" srcId="{7E03E7A3-E4F7-4FA4-90AD-AD1FC907E663}" destId="{FC7338F0-C3CD-438D-8675-351313583F15}" srcOrd="0" destOrd="0" parTransId="{78788ACD-C656-45A2-A3BC-91D10F79390D}" sibTransId="{368152D1-B767-4440-BBC9-F313222BE523}"/>
    <dgm:cxn modelId="{902478BC-B910-432A-BD26-2EC583922282}" type="presOf" srcId="{29DA1B9F-0147-46D3-9569-562DF150056F}" destId="{FA82B88B-8E63-42A0-A47C-77C978E3E1BF}" srcOrd="0" destOrd="0" presId="urn:microsoft.com/office/officeart/2005/8/layout/hierarchy2"/>
    <dgm:cxn modelId="{AEE3C9FD-2D28-41C8-93FF-DF16E6730CD3}" type="presOf" srcId="{4F5C606A-03A1-4756-8D5E-EAA0742749A6}" destId="{52BA555D-74D7-4770-B8AD-1CDD81954D7D}" srcOrd="0" destOrd="0" presId="urn:microsoft.com/office/officeart/2005/8/layout/hierarchy2"/>
    <dgm:cxn modelId="{B236E16D-887C-4797-9D91-83D1B7F52008}" srcId="{83224708-EDCF-4A0C-A744-5560D185547F}" destId="{E1C5325C-7E28-4CC0-8925-008F3D5763B8}" srcOrd="1" destOrd="0" parTransId="{EE5E497C-BDFD-4F0B-99D9-79039DA3689F}" sibTransId="{2CF7BA68-D40F-4CDE-BDED-010887FE31A6}"/>
    <dgm:cxn modelId="{5DC057A4-6984-4A20-9A68-3A87483F2D9E}" type="presOf" srcId="{D0D2EB14-0E40-4AE4-AE15-2E217A0DBD55}" destId="{C2E8C513-8AA0-4CDC-8106-1F1293300CD4}" srcOrd="0" destOrd="0" presId="urn:microsoft.com/office/officeart/2005/8/layout/hierarchy2"/>
    <dgm:cxn modelId="{8B9E2790-235F-459F-A960-E46C931B6CBB}" srcId="{DE5813F2-B43A-42D9-B4DD-9359806008AD}" destId="{438D5841-4622-4210-A852-B65223ABEE62}" srcOrd="2" destOrd="0" parTransId="{7A8537C8-9D70-48D1-ADDE-F9F62C64FDEB}" sibTransId="{FFAD4F91-C26A-4A46-9881-6E73DED85683}"/>
    <dgm:cxn modelId="{6A734BD8-24F9-4623-B37B-CD68304A1587}" type="presOf" srcId="{83224708-EDCF-4A0C-A744-5560D185547F}" destId="{25DE9D5B-C3A6-45DD-87CC-4F8BF2F3DB0E}" srcOrd="0" destOrd="0" presId="urn:microsoft.com/office/officeart/2005/8/layout/hierarchy2"/>
    <dgm:cxn modelId="{4E56C9AE-3146-485C-8B7C-8BC3357A2715}" type="presOf" srcId="{4CA535CD-E2B0-4E93-B9CA-C242AB96860A}" destId="{010458D3-BB18-4205-9539-35324D291364}" srcOrd="0" destOrd="0" presId="urn:microsoft.com/office/officeart/2005/8/layout/hierarchy2"/>
    <dgm:cxn modelId="{80FFFE51-6213-432A-BDB5-818509A00698}" srcId="{DE5813F2-B43A-42D9-B4DD-9359806008AD}" destId="{83224708-EDCF-4A0C-A744-5560D185547F}" srcOrd="0" destOrd="0" parTransId="{D9767C5F-8CC6-4F88-8F05-B0088EB16C6D}" sibTransId="{AE72A6A6-8B13-4E6B-8547-D1F34FA28AF5}"/>
    <dgm:cxn modelId="{D2ABB796-07E9-41DA-B428-FC3A0686FC8E}" srcId="{83224708-EDCF-4A0C-A744-5560D185547F}" destId="{AFBCE83F-96E0-445C-BC4F-CCF5D3EABD1E}" srcOrd="0" destOrd="0" parTransId="{4F5C606A-03A1-4756-8D5E-EAA0742749A6}" sibTransId="{88A6427B-3E72-4CDE-9B16-0F8CE9A88466}"/>
    <dgm:cxn modelId="{CD9603D2-85C6-4ECE-854A-5BC34144BCE3}" srcId="{83224708-EDCF-4A0C-A744-5560D185547F}" destId="{D0D2EB14-0E40-4AE4-AE15-2E217A0DBD55}" srcOrd="2" destOrd="0" parTransId="{822E5E72-E324-474B-8524-1574B7B469E8}" sibTransId="{19455AD2-58CB-4016-8913-1B20CA72259C}"/>
    <dgm:cxn modelId="{619A58DE-387A-4A2A-8BAF-621557DDE23C}" type="presOf" srcId="{AA27DDBD-9A53-4208-B457-E947BF9769E7}" destId="{A281ECE2-DF15-49D3-88C9-A616E9D1FCC3}" srcOrd="0" destOrd="0" presId="urn:microsoft.com/office/officeart/2005/8/layout/hierarchy2"/>
    <dgm:cxn modelId="{1717127C-5764-453A-BD03-EDB3AC73F2D7}" srcId="{7E03E7A3-E4F7-4FA4-90AD-AD1FC907E663}" destId="{08DF988F-F76A-4F31-A945-426A0A6F7D42}" srcOrd="6" destOrd="0" parTransId="{AA27DDBD-9A53-4208-B457-E947BF9769E7}" sibTransId="{03D37628-027D-4528-9E9E-B98804DBC197}"/>
    <dgm:cxn modelId="{57901D55-8F5E-4C2C-B4E8-C42E05F99675}" type="presOf" srcId="{29DA1B9F-0147-46D3-9569-562DF150056F}" destId="{397763D1-DE8A-4E8D-9748-423539F089FD}" srcOrd="1" destOrd="0" presId="urn:microsoft.com/office/officeart/2005/8/layout/hierarchy2"/>
    <dgm:cxn modelId="{78A8BBEA-8E4C-4970-97E8-8A772DA9618C}" type="presOf" srcId="{4F5C606A-03A1-4756-8D5E-EAA0742749A6}" destId="{EA0CF4B8-7722-45F5-8C20-55AFC869344D}" srcOrd="1" destOrd="0" presId="urn:microsoft.com/office/officeart/2005/8/layout/hierarchy2"/>
    <dgm:cxn modelId="{1D4CF33F-5897-49D4-892A-7ACDA34F92F6}" type="presOf" srcId="{78788ACD-C656-45A2-A3BC-91D10F79390D}" destId="{BCF2B821-6386-474E-AC7B-14779E525230}" srcOrd="1" destOrd="0" presId="urn:microsoft.com/office/officeart/2005/8/layout/hierarchy2"/>
    <dgm:cxn modelId="{E62FEC17-BE94-44E8-9100-11B75E849E34}" type="presOf" srcId="{EE5E497C-BDFD-4F0B-99D9-79039DA3689F}" destId="{308C0A65-0321-42E1-A217-43595AD13BC8}" srcOrd="0" destOrd="0" presId="urn:microsoft.com/office/officeart/2005/8/layout/hierarchy2"/>
    <dgm:cxn modelId="{B1D4642A-8434-4E08-93D5-A9F1290FC452}" type="presOf" srcId="{B10828FA-16A7-4530-AAE8-30ED00C5CC60}" destId="{041C1800-1514-427F-B379-203077E3E18E}" srcOrd="0" destOrd="0" presId="urn:microsoft.com/office/officeart/2005/8/layout/hierarchy2"/>
    <dgm:cxn modelId="{560BBB98-2E25-45D7-B498-C7EAA6C3AA86}" type="presOf" srcId="{C6DA7699-F4AB-4C1C-ADEA-6DD2554B617B}" destId="{6124DE3D-EC8A-4EEF-831F-9D22EBCE6E10}" srcOrd="0" destOrd="0" presId="urn:microsoft.com/office/officeart/2005/8/layout/hierarchy2"/>
    <dgm:cxn modelId="{ADDCBC54-46C8-451A-9B8E-544A94C6A4D0}" type="presOf" srcId="{E1C5325C-7E28-4CC0-8925-008F3D5763B8}" destId="{2F158613-6DC3-4243-B0F6-395AB6C015E2}" srcOrd="0" destOrd="0" presId="urn:microsoft.com/office/officeart/2005/8/layout/hierarchy2"/>
    <dgm:cxn modelId="{9796A0EB-3699-4004-9558-8453EF2AEDA0}" type="presOf" srcId="{78788ACD-C656-45A2-A3BC-91D10F79390D}" destId="{6F8B9391-FCCC-4590-917D-50DBF0DEF85C}" srcOrd="0" destOrd="0" presId="urn:microsoft.com/office/officeart/2005/8/layout/hierarchy2"/>
    <dgm:cxn modelId="{7C66B6DC-7482-47F1-B3AA-EA74AFA99A62}" type="presOf" srcId="{989F57A7-299E-49FB-BABB-EC1DD264BA2D}" destId="{ACE8C0E1-BE51-4436-9F02-DFEE83BB5DD9}" srcOrd="0" destOrd="0" presId="urn:microsoft.com/office/officeart/2005/8/layout/hierarchy2"/>
    <dgm:cxn modelId="{19CB8E5F-96E5-4C80-9E96-6E8079E91279}" type="presOf" srcId="{EE5E497C-BDFD-4F0B-99D9-79039DA3689F}" destId="{973C457F-E4C4-4D98-A7BE-EC2608C4E9D9}" srcOrd="1" destOrd="0" presId="urn:microsoft.com/office/officeart/2005/8/layout/hierarchy2"/>
    <dgm:cxn modelId="{56222C1C-97A3-4B18-9A62-F78FCAD40A2F}" type="presOf" srcId="{7A8537C8-9D70-48D1-ADDE-F9F62C64FDEB}" destId="{A43E7DC6-C3EC-49EC-8294-E55E7A647F2E}" srcOrd="1" destOrd="0" presId="urn:microsoft.com/office/officeart/2005/8/layout/hierarchy2"/>
    <dgm:cxn modelId="{215FC4D3-18DA-4406-92DE-488EB79348FF}" type="presOf" srcId="{FC7338F0-C3CD-438D-8675-351313583F15}" destId="{4DFF1F27-16C8-463E-A2F5-C511995EDEEC}" srcOrd="0" destOrd="0" presId="urn:microsoft.com/office/officeart/2005/8/layout/hierarchy2"/>
    <dgm:cxn modelId="{5381FCDE-15C0-48E5-9917-9EA4E01B1305}" type="presOf" srcId="{95BC05F0-0DF3-4FD6-9BC7-606EAFC3F087}" destId="{BE54E2A2-EAF0-461E-B9F9-A1A1A36E105D}" srcOrd="0" destOrd="0" presId="urn:microsoft.com/office/officeart/2005/8/layout/hierarchy2"/>
    <dgm:cxn modelId="{66B73440-739E-4508-B96E-86EA90EAC203}" srcId="{43E3DABA-9152-4F99-A2C3-726E8FB926A1}" destId="{DE5813F2-B43A-42D9-B4DD-9359806008AD}" srcOrd="0" destOrd="0" parTransId="{B269B5FD-A72F-47C6-B9E6-14D4461FC4F2}" sibTransId="{A1797C8F-BB6E-477B-9317-DA2E565F1F2B}"/>
    <dgm:cxn modelId="{178469AE-15D4-4C49-9CBB-A64AA65F43F7}" type="presOf" srcId="{D5BC4901-E3C0-418F-8C70-8EA9D90373B9}" destId="{692C4E30-7FEF-4F57-A4FD-0855B5F7CF9C}" srcOrd="1" destOrd="0" presId="urn:microsoft.com/office/officeart/2005/8/layout/hierarchy2"/>
    <dgm:cxn modelId="{92F2B030-B971-4C77-8742-A82BD817A919}" type="presOf" srcId="{93A35072-45DB-4E63-AE23-94C29CB22D26}" destId="{D51D6D1E-66AB-4B87-BFE4-04373DEDEED4}" srcOrd="0" destOrd="0" presId="urn:microsoft.com/office/officeart/2005/8/layout/hierarchy2"/>
    <dgm:cxn modelId="{77AE5AEE-BB66-4338-993D-9720C60463CC}" srcId="{7E03E7A3-E4F7-4FA4-90AD-AD1FC907E663}" destId="{B10828FA-16A7-4530-AAE8-30ED00C5CC60}" srcOrd="3" destOrd="0" parTransId="{51522B25-AB13-407F-8F7A-F4B78C17CB2A}" sibTransId="{1BC57A74-0217-45C8-882E-F97624D12866}"/>
    <dgm:cxn modelId="{379E8EF8-D225-4C3C-AF89-E1F1A58FF325}" type="presOf" srcId="{822E5E72-E324-474B-8524-1574B7B469E8}" destId="{B7896FE9-E14A-48F2-8142-BA597C6E2CD3}" srcOrd="1" destOrd="0" presId="urn:microsoft.com/office/officeart/2005/8/layout/hierarchy2"/>
    <dgm:cxn modelId="{743D906A-3DE1-4146-901F-B56235F72570}" type="presOf" srcId="{822E5E72-E324-474B-8524-1574B7B469E8}" destId="{8FBA1139-C7B1-4FCE-BAEF-291A42C9818D}" srcOrd="0" destOrd="0" presId="urn:microsoft.com/office/officeart/2005/8/layout/hierarchy2"/>
    <dgm:cxn modelId="{B823B6A3-2219-42D2-9F1E-4CD5B2DE302E}" srcId="{7E03E7A3-E4F7-4FA4-90AD-AD1FC907E663}" destId="{989F57A7-299E-49FB-BABB-EC1DD264BA2D}" srcOrd="4" destOrd="0" parTransId="{C6DA7699-F4AB-4C1C-ADEA-6DD2554B617B}" sibTransId="{F0A5B099-F9BB-4257-9C34-43B0B663C1F7}"/>
    <dgm:cxn modelId="{87521E2F-67E8-4842-9393-4946D8772241}" type="presParOf" srcId="{7F674F5A-3E39-4CD9-AAAB-8E0ED97BFBA6}" destId="{B793C97B-300C-48B1-9EA4-A7B12FFE3BEB}" srcOrd="0" destOrd="0" presId="urn:microsoft.com/office/officeart/2005/8/layout/hierarchy2"/>
    <dgm:cxn modelId="{1B734EEE-3D1A-4F8D-A15C-18BFAC7707C0}" type="presParOf" srcId="{B793C97B-300C-48B1-9EA4-A7B12FFE3BEB}" destId="{12B0AB1D-FC5C-4369-B3EF-30232FDD7301}" srcOrd="0" destOrd="0" presId="urn:microsoft.com/office/officeart/2005/8/layout/hierarchy2"/>
    <dgm:cxn modelId="{2B137874-5861-4709-AB54-66FE5A76135E}" type="presParOf" srcId="{B793C97B-300C-48B1-9EA4-A7B12FFE3BEB}" destId="{E2BAC297-1FA1-46A5-9E71-95BEA674C007}" srcOrd="1" destOrd="0" presId="urn:microsoft.com/office/officeart/2005/8/layout/hierarchy2"/>
    <dgm:cxn modelId="{26472401-C339-4FD1-BFA1-2017A1B55360}" type="presParOf" srcId="{E2BAC297-1FA1-46A5-9E71-95BEA674C007}" destId="{9A8B41F8-DE05-4769-99AD-F5C4924A2050}" srcOrd="0" destOrd="0" presId="urn:microsoft.com/office/officeart/2005/8/layout/hierarchy2"/>
    <dgm:cxn modelId="{80A3778B-A910-43E7-8D5B-2D8D1C531CB0}" type="presParOf" srcId="{9A8B41F8-DE05-4769-99AD-F5C4924A2050}" destId="{FFE793A5-89B5-4D18-8E60-C3547D452036}" srcOrd="0" destOrd="0" presId="urn:microsoft.com/office/officeart/2005/8/layout/hierarchy2"/>
    <dgm:cxn modelId="{EC2E7EFC-2F86-4825-857F-4B12A11B1315}" type="presParOf" srcId="{E2BAC297-1FA1-46A5-9E71-95BEA674C007}" destId="{47F8CEE7-1E32-4123-ABD7-459320D8C7BB}" srcOrd="1" destOrd="0" presId="urn:microsoft.com/office/officeart/2005/8/layout/hierarchy2"/>
    <dgm:cxn modelId="{56C91568-63E7-48E7-9F15-8B2DB89647F9}" type="presParOf" srcId="{47F8CEE7-1E32-4123-ABD7-459320D8C7BB}" destId="{25DE9D5B-C3A6-45DD-87CC-4F8BF2F3DB0E}" srcOrd="0" destOrd="0" presId="urn:microsoft.com/office/officeart/2005/8/layout/hierarchy2"/>
    <dgm:cxn modelId="{B2534A13-0FA8-4849-9C39-B8ECDB5ECB81}" type="presParOf" srcId="{47F8CEE7-1E32-4123-ABD7-459320D8C7BB}" destId="{8D237204-F860-4C06-BF95-8B907A7D2CCB}" srcOrd="1" destOrd="0" presId="urn:microsoft.com/office/officeart/2005/8/layout/hierarchy2"/>
    <dgm:cxn modelId="{41727DFE-F990-480B-A23F-E094EC88B606}" type="presParOf" srcId="{8D237204-F860-4C06-BF95-8B907A7D2CCB}" destId="{52BA555D-74D7-4770-B8AD-1CDD81954D7D}" srcOrd="0" destOrd="0" presId="urn:microsoft.com/office/officeart/2005/8/layout/hierarchy2"/>
    <dgm:cxn modelId="{68781C58-C3C3-43D2-BF43-D1AABE49B54D}" type="presParOf" srcId="{52BA555D-74D7-4770-B8AD-1CDD81954D7D}" destId="{EA0CF4B8-7722-45F5-8C20-55AFC869344D}" srcOrd="0" destOrd="0" presId="urn:microsoft.com/office/officeart/2005/8/layout/hierarchy2"/>
    <dgm:cxn modelId="{8FCADC5B-9BC7-41EE-AF4C-50582EBEA173}" type="presParOf" srcId="{8D237204-F860-4C06-BF95-8B907A7D2CCB}" destId="{BE4C639A-D13A-47D6-8CAF-A372D1DA78C4}" srcOrd="1" destOrd="0" presId="urn:microsoft.com/office/officeart/2005/8/layout/hierarchy2"/>
    <dgm:cxn modelId="{C849AE72-9FD5-42BE-AFD1-9966ED84F30B}" type="presParOf" srcId="{BE4C639A-D13A-47D6-8CAF-A372D1DA78C4}" destId="{62EE9110-618F-499B-9B87-FDF5E1C4D2F9}" srcOrd="0" destOrd="0" presId="urn:microsoft.com/office/officeart/2005/8/layout/hierarchy2"/>
    <dgm:cxn modelId="{097DF01E-7140-401D-BCB4-7A150713DBF3}" type="presParOf" srcId="{BE4C639A-D13A-47D6-8CAF-A372D1DA78C4}" destId="{1FB8AD76-8A0C-4D26-87DF-848A6BF4F226}" srcOrd="1" destOrd="0" presId="urn:microsoft.com/office/officeart/2005/8/layout/hierarchy2"/>
    <dgm:cxn modelId="{7F7E5D2C-1201-4F13-8E0C-A14E07B53784}" type="presParOf" srcId="{8D237204-F860-4C06-BF95-8B907A7D2CCB}" destId="{308C0A65-0321-42E1-A217-43595AD13BC8}" srcOrd="2" destOrd="0" presId="urn:microsoft.com/office/officeart/2005/8/layout/hierarchy2"/>
    <dgm:cxn modelId="{199B2099-026C-4CC2-B6F8-541FFFDF12A1}" type="presParOf" srcId="{308C0A65-0321-42E1-A217-43595AD13BC8}" destId="{973C457F-E4C4-4D98-A7BE-EC2608C4E9D9}" srcOrd="0" destOrd="0" presId="urn:microsoft.com/office/officeart/2005/8/layout/hierarchy2"/>
    <dgm:cxn modelId="{184C8CE3-6B47-4E5A-9B80-DC2D3264BA90}" type="presParOf" srcId="{8D237204-F860-4C06-BF95-8B907A7D2CCB}" destId="{E455D952-D945-4C61-A70E-76065F64CB8B}" srcOrd="3" destOrd="0" presId="urn:microsoft.com/office/officeart/2005/8/layout/hierarchy2"/>
    <dgm:cxn modelId="{66B10562-6CB2-4125-BAE9-9D4E65B89B1F}" type="presParOf" srcId="{E455D952-D945-4C61-A70E-76065F64CB8B}" destId="{2F158613-6DC3-4243-B0F6-395AB6C015E2}" srcOrd="0" destOrd="0" presId="urn:microsoft.com/office/officeart/2005/8/layout/hierarchy2"/>
    <dgm:cxn modelId="{A20A9B8F-FAB1-43B6-851F-D9A56E7FA2CD}" type="presParOf" srcId="{E455D952-D945-4C61-A70E-76065F64CB8B}" destId="{2F8DB076-0C2C-47CE-BAEB-40E7741D26B7}" srcOrd="1" destOrd="0" presId="urn:microsoft.com/office/officeart/2005/8/layout/hierarchy2"/>
    <dgm:cxn modelId="{7525A6AC-8AB1-4144-8742-A0E242949580}" type="presParOf" srcId="{8D237204-F860-4C06-BF95-8B907A7D2CCB}" destId="{8FBA1139-C7B1-4FCE-BAEF-291A42C9818D}" srcOrd="4" destOrd="0" presId="urn:microsoft.com/office/officeart/2005/8/layout/hierarchy2"/>
    <dgm:cxn modelId="{34F43693-DC06-493F-B32C-9DE60EBD0241}" type="presParOf" srcId="{8FBA1139-C7B1-4FCE-BAEF-291A42C9818D}" destId="{B7896FE9-E14A-48F2-8142-BA597C6E2CD3}" srcOrd="0" destOrd="0" presId="urn:microsoft.com/office/officeart/2005/8/layout/hierarchy2"/>
    <dgm:cxn modelId="{2E5395EB-3E47-47C7-9F9E-8D2E98AA67E6}" type="presParOf" srcId="{8D237204-F860-4C06-BF95-8B907A7D2CCB}" destId="{C862A79D-2E61-430B-8E61-CE4C40E4983E}" srcOrd="5" destOrd="0" presId="urn:microsoft.com/office/officeart/2005/8/layout/hierarchy2"/>
    <dgm:cxn modelId="{D6CCC0BE-A098-4031-9AC5-353824968ADB}" type="presParOf" srcId="{C862A79D-2E61-430B-8E61-CE4C40E4983E}" destId="{C2E8C513-8AA0-4CDC-8106-1F1293300CD4}" srcOrd="0" destOrd="0" presId="urn:microsoft.com/office/officeart/2005/8/layout/hierarchy2"/>
    <dgm:cxn modelId="{2E025005-F79F-4634-9825-8DA904296BDF}" type="presParOf" srcId="{C862A79D-2E61-430B-8E61-CE4C40E4983E}" destId="{EA6F982E-76E3-4DD6-B93E-68742073131A}" srcOrd="1" destOrd="0" presId="urn:microsoft.com/office/officeart/2005/8/layout/hierarchy2"/>
    <dgm:cxn modelId="{F704642F-367B-4051-80F3-5AFFF7E49391}" type="presParOf" srcId="{E2BAC297-1FA1-46A5-9E71-95BEA674C007}" destId="{FA82B88B-8E63-42A0-A47C-77C978E3E1BF}" srcOrd="2" destOrd="0" presId="urn:microsoft.com/office/officeart/2005/8/layout/hierarchy2"/>
    <dgm:cxn modelId="{846FF21D-970D-4DBE-A94E-8A7609A57896}" type="presParOf" srcId="{FA82B88B-8E63-42A0-A47C-77C978E3E1BF}" destId="{397763D1-DE8A-4E8D-9748-423539F089FD}" srcOrd="0" destOrd="0" presId="urn:microsoft.com/office/officeart/2005/8/layout/hierarchy2"/>
    <dgm:cxn modelId="{CD231B22-B347-4F5B-861B-78D36D2C3719}" type="presParOf" srcId="{E2BAC297-1FA1-46A5-9E71-95BEA674C007}" destId="{46E2D9DC-7BA0-46AD-BFB9-CECDAA0F698C}" srcOrd="3" destOrd="0" presId="urn:microsoft.com/office/officeart/2005/8/layout/hierarchy2"/>
    <dgm:cxn modelId="{C4BD6A1F-5DF8-46F4-9D05-2C1BB8BD22FC}" type="presParOf" srcId="{46E2D9DC-7BA0-46AD-BFB9-CECDAA0F698C}" destId="{FA358228-5D3B-4936-881D-7AE4926312CE}" srcOrd="0" destOrd="0" presId="urn:microsoft.com/office/officeart/2005/8/layout/hierarchy2"/>
    <dgm:cxn modelId="{D4D0FE1E-E711-4C44-AB61-E9994C0A8F1F}" type="presParOf" srcId="{46E2D9DC-7BA0-46AD-BFB9-CECDAA0F698C}" destId="{57F3E132-DCFE-4874-AEC1-D075EFA9337B}" srcOrd="1" destOrd="0" presId="urn:microsoft.com/office/officeart/2005/8/layout/hierarchy2"/>
    <dgm:cxn modelId="{8272EA20-1653-4D7A-8AF8-1B52512B85DD}" type="presParOf" srcId="{57F3E132-DCFE-4874-AEC1-D075EFA9337B}" destId="{6F8B9391-FCCC-4590-917D-50DBF0DEF85C}" srcOrd="0" destOrd="0" presId="urn:microsoft.com/office/officeart/2005/8/layout/hierarchy2"/>
    <dgm:cxn modelId="{7B84F3C3-FC17-4F71-9ABA-553700738678}" type="presParOf" srcId="{6F8B9391-FCCC-4590-917D-50DBF0DEF85C}" destId="{BCF2B821-6386-474E-AC7B-14779E525230}" srcOrd="0" destOrd="0" presId="urn:microsoft.com/office/officeart/2005/8/layout/hierarchy2"/>
    <dgm:cxn modelId="{8E2E74BD-BEEC-42A5-AB8C-4B52020E08D3}" type="presParOf" srcId="{57F3E132-DCFE-4874-AEC1-D075EFA9337B}" destId="{31B972AE-5767-4B23-B001-D57DF1E20276}" srcOrd="1" destOrd="0" presId="urn:microsoft.com/office/officeart/2005/8/layout/hierarchy2"/>
    <dgm:cxn modelId="{DA028932-E0CB-4E56-B26F-559F519FFD44}" type="presParOf" srcId="{31B972AE-5767-4B23-B001-D57DF1E20276}" destId="{4DFF1F27-16C8-463E-A2F5-C511995EDEEC}" srcOrd="0" destOrd="0" presId="urn:microsoft.com/office/officeart/2005/8/layout/hierarchy2"/>
    <dgm:cxn modelId="{68D5A133-8D39-4D55-B6F4-777AC212CDBC}" type="presParOf" srcId="{31B972AE-5767-4B23-B001-D57DF1E20276}" destId="{A6BF4222-5EE9-43F5-923C-FD7C17ABB6A9}" srcOrd="1" destOrd="0" presId="urn:microsoft.com/office/officeart/2005/8/layout/hierarchy2"/>
    <dgm:cxn modelId="{B451A74C-BD23-482F-8D04-D67D5C1EA532}" type="presParOf" srcId="{57F3E132-DCFE-4874-AEC1-D075EFA9337B}" destId="{D51D6D1E-66AB-4B87-BFE4-04373DEDEED4}" srcOrd="2" destOrd="0" presId="urn:microsoft.com/office/officeart/2005/8/layout/hierarchy2"/>
    <dgm:cxn modelId="{A992A396-BC35-4E69-8728-A7C9DD22B4E0}" type="presParOf" srcId="{D51D6D1E-66AB-4B87-BFE4-04373DEDEED4}" destId="{BF759F25-B5E3-4953-9C0B-61D2549D4422}" srcOrd="0" destOrd="0" presId="urn:microsoft.com/office/officeart/2005/8/layout/hierarchy2"/>
    <dgm:cxn modelId="{B61D282C-8E6B-4173-ACEF-E9C5BA5ECF43}" type="presParOf" srcId="{57F3E132-DCFE-4874-AEC1-D075EFA9337B}" destId="{CA1A898D-1284-40D6-8EBE-E8CE583CFF24}" srcOrd="3" destOrd="0" presId="urn:microsoft.com/office/officeart/2005/8/layout/hierarchy2"/>
    <dgm:cxn modelId="{FED59BD6-7FAB-452F-90E3-C5E5B8F8E237}" type="presParOf" srcId="{CA1A898D-1284-40D6-8EBE-E8CE583CFF24}" destId="{BE54E2A2-EAF0-461E-B9F9-A1A1A36E105D}" srcOrd="0" destOrd="0" presId="urn:microsoft.com/office/officeart/2005/8/layout/hierarchy2"/>
    <dgm:cxn modelId="{36050D83-979E-4F7D-87BC-1B25E79B470F}" type="presParOf" srcId="{CA1A898D-1284-40D6-8EBE-E8CE583CFF24}" destId="{2983BEA0-07B7-4DF6-B3E9-6AD002ED6F10}" srcOrd="1" destOrd="0" presId="urn:microsoft.com/office/officeart/2005/8/layout/hierarchy2"/>
    <dgm:cxn modelId="{E0FD4E80-CE1D-4569-BD82-1163C48D86A2}" type="presParOf" srcId="{57F3E132-DCFE-4874-AEC1-D075EFA9337B}" destId="{38549F17-83FD-4CED-A8A9-4A419F01C3CF}" srcOrd="4" destOrd="0" presId="urn:microsoft.com/office/officeart/2005/8/layout/hierarchy2"/>
    <dgm:cxn modelId="{213A88FC-6D42-44B3-9FEC-AFEB60F271B3}" type="presParOf" srcId="{38549F17-83FD-4CED-A8A9-4A419F01C3CF}" destId="{692C4E30-7FEF-4F57-A4FD-0855B5F7CF9C}" srcOrd="0" destOrd="0" presId="urn:microsoft.com/office/officeart/2005/8/layout/hierarchy2"/>
    <dgm:cxn modelId="{2D539111-F0C9-4FE5-8415-E7280B8362E3}" type="presParOf" srcId="{57F3E132-DCFE-4874-AEC1-D075EFA9337B}" destId="{9A9B40A9-A837-4416-A57E-D5EA85A1E9B4}" srcOrd="5" destOrd="0" presId="urn:microsoft.com/office/officeart/2005/8/layout/hierarchy2"/>
    <dgm:cxn modelId="{36E8CFCA-F6BB-46A6-AFD0-865262984DE8}" type="presParOf" srcId="{9A9B40A9-A837-4416-A57E-D5EA85A1E9B4}" destId="{010458D3-BB18-4205-9539-35324D291364}" srcOrd="0" destOrd="0" presId="urn:microsoft.com/office/officeart/2005/8/layout/hierarchy2"/>
    <dgm:cxn modelId="{AB026D72-55C6-4EF9-BB17-EBD6C6086582}" type="presParOf" srcId="{9A9B40A9-A837-4416-A57E-D5EA85A1E9B4}" destId="{5BE25EF1-2037-4E5C-A2D9-74A7EBBA6112}" srcOrd="1" destOrd="0" presId="urn:microsoft.com/office/officeart/2005/8/layout/hierarchy2"/>
    <dgm:cxn modelId="{DA7D0B11-B5D1-4904-BC0C-FFAF6854CECA}" type="presParOf" srcId="{57F3E132-DCFE-4874-AEC1-D075EFA9337B}" destId="{8353D03B-1E4A-4A05-9FFE-57C57B8F3BA9}" srcOrd="6" destOrd="0" presId="urn:microsoft.com/office/officeart/2005/8/layout/hierarchy2"/>
    <dgm:cxn modelId="{50E66800-F981-4817-9F2C-A59D27913CCD}" type="presParOf" srcId="{8353D03B-1E4A-4A05-9FFE-57C57B8F3BA9}" destId="{4D447F5D-AD3A-464A-94D2-4163EB9BB026}" srcOrd="0" destOrd="0" presId="urn:microsoft.com/office/officeart/2005/8/layout/hierarchy2"/>
    <dgm:cxn modelId="{83A82372-C920-4067-8497-5932B3FCAE6E}" type="presParOf" srcId="{57F3E132-DCFE-4874-AEC1-D075EFA9337B}" destId="{C909C41C-44A7-43D2-B050-DABD2A66B9F3}" srcOrd="7" destOrd="0" presId="urn:microsoft.com/office/officeart/2005/8/layout/hierarchy2"/>
    <dgm:cxn modelId="{47A62758-D592-4289-9855-AD4649A36BEC}" type="presParOf" srcId="{C909C41C-44A7-43D2-B050-DABD2A66B9F3}" destId="{041C1800-1514-427F-B379-203077E3E18E}" srcOrd="0" destOrd="0" presId="urn:microsoft.com/office/officeart/2005/8/layout/hierarchy2"/>
    <dgm:cxn modelId="{20C85787-6C45-420B-9B2A-75EB1DC02AD1}" type="presParOf" srcId="{C909C41C-44A7-43D2-B050-DABD2A66B9F3}" destId="{0644CD8A-D221-4C86-B907-697CDA7672B0}" srcOrd="1" destOrd="0" presId="urn:microsoft.com/office/officeart/2005/8/layout/hierarchy2"/>
    <dgm:cxn modelId="{5F212D82-72FE-407F-8B91-20481CBCDABA}" type="presParOf" srcId="{57F3E132-DCFE-4874-AEC1-D075EFA9337B}" destId="{6124DE3D-EC8A-4EEF-831F-9D22EBCE6E10}" srcOrd="8" destOrd="0" presId="urn:microsoft.com/office/officeart/2005/8/layout/hierarchy2"/>
    <dgm:cxn modelId="{03BB59A7-A0B1-4A0E-A807-E08F48CFD7E2}" type="presParOf" srcId="{6124DE3D-EC8A-4EEF-831F-9D22EBCE6E10}" destId="{2377A693-2074-4282-BAEF-D33BF7AD9E0E}" srcOrd="0" destOrd="0" presId="urn:microsoft.com/office/officeart/2005/8/layout/hierarchy2"/>
    <dgm:cxn modelId="{7B9E0F82-12EF-4392-9367-026DB917FB62}" type="presParOf" srcId="{57F3E132-DCFE-4874-AEC1-D075EFA9337B}" destId="{09E6CF2F-E610-4E10-97A9-D67A657AF62A}" srcOrd="9" destOrd="0" presId="urn:microsoft.com/office/officeart/2005/8/layout/hierarchy2"/>
    <dgm:cxn modelId="{FD880DF0-8AFC-4E94-A4EE-2EEFC95520F0}" type="presParOf" srcId="{09E6CF2F-E610-4E10-97A9-D67A657AF62A}" destId="{ACE8C0E1-BE51-4436-9F02-DFEE83BB5DD9}" srcOrd="0" destOrd="0" presId="urn:microsoft.com/office/officeart/2005/8/layout/hierarchy2"/>
    <dgm:cxn modelId="{012306C1-360C-4F2C-99B3-4130FBBAA129}" type="presParOf" srcId="{09E6CF2F-E610-4E10-97A9-D67A657AF62A}" destId="{EFACBE97-B735-4E48-BAB1-0F960557EABC}" srcOrd="1" destOrd="0" presId="urn:microsoft.com/office/officeart/2005/8/layout/hierarchy2"/>
    <dgm:cxn modelId="{2C2B410B-D24F-41AF-B922-0C7F978C37F7}" type="presParOf" srcId="{57F3E132-DCFE-4874-AEC1-D075EFA9337B}" destId="{BDD6D4DF-A439-4018-8114-0E61F2A77CBA}" srcOrd="10" destOrd="0" presId="urn:microsoft.com/office/officeart/2005/8/layout/hierarchy2"/>
    <dgm:cxn modelId="{7F16D339-1BC5-41C8-8E4A-5A58AEAD92B7}" type="presParOf" srcId="{BDD6D4DF-A439-4018-8114-0E61F2A77CBA}" destId="{2414E239-1466-4F3A-AAAE-E3F3373A6BE2}" srcOrd="0" destOrd="0" presId="urn:microsoft.com/office/officeart/2005/8/layout/hierarchy2"/>
    <dgm:cxn modelId="{4FC12CCB-18EF-445E-A71F-D0374E87BA02}" type="presParOf" srcId="{57F3E132-DCFE-4874-AEC1-D075EFA9337B}" destId="{728CEB8F-3851-4363-8CBD-159958759E63}" srcOrd="11" destOrd="0" presId="urn:microsoft.com/office/officeart/2005/8/layout/hierarchy2"/>
    <dgm:cxn modelId="{307F89E9-7523-42CD-BD27-20D0C790B610}" type="presParOf" srcId="{728CEB8F-3851-4363-8CBD-159958759E63}" destId="{FBDD0F18-A1C6-480D-ABD1-4F4A301DF619}" srcOrd="0" destOrd="0" presId="urn:microsoft.com/office/officeart/2005/8/layout/hierarchy2"/>
    <dgm:cxn modelId="{0F56C2FC-DB81-4F2C-99F4-558797A2BC70}" type="presParOf" srcId="{728CEB8F-3851-4363-8CBD-159958759E63}" destId="{C16EB3CC-6DE9-4C76-A39C-3D021427BDA2}" srcOrd="1" destOrd="0" presId="urn:microsoft.com/office/officeart/2005/8/layout/hierarchy2"/>
    <dgm:cxn modelId="{AB5114FA-67A5-4CE3-A922-C3E55ACD6DBA}" type="presParOf" srcId="{57F3E132-DCFE-4874-AEC1-D075EFA9337B}" destId="{A281ECE2-DF15-49D3-88C9-A616E9D1FCC3}" srcOrd="12" destOrd="0" presId="urn:microsoft.com/office/officeart/2005/8/layout/hierarchy2"/>
    <dgm:cxn modelId="{CF3C7A5B-CD3A-4048-BDF6-A923A0414824}" type="presParOf" srcId="{A281ECE2-DF15-49D3-88C9-A616E9D1FCC3}" destId="{7B30F91B-5799-4E17-96F3-314E56764673}" srcOrd="0" destOrd="0" presId="urn:microsoft.com/office/officeart/2005/8/layout/hierarchy2"/>
    <dgm:cxn modelId="{572479ED-C6BE-4ACF-91D6-CAFEF3AA10E0}" type="presParOf" srcId="{57F3E132-DCFE-4874-AEC1-D075EFA9337B}" destId="{3CF453DD-F3B1-4B2E-9D41-CBC22FFD0701}" srcOrd="13" destOrd="0" presId="urn:microsoft.com/office/officeart/2005/8/layout/hierarchy2"/>
    <dgm:cxn modelId="{C9C62B60-3CEA-40B3-8A7B-19F612E21D73}" type="presParOf" srcId="{3CF453DD-F3B1-4B2E-9D41-CBC22FFD0701}" destId="{76AC5DD6-F93A-4332-B4DE-A9AF5C3FAD58}" srcOrd="0" destOrd="0" presId="urn:microsoft.com/office/officeart/2005/8/layout/hierarchy2"/>
    <dgm:cxn modelId="{E083AB1C-8678-4248-A669-147ECA7180DD}" type="presParOf" srcId="{3CF453DD-F3B1-4B2E-9D41-CBC22FFD0701}" destId="{65CA0D60-CAD2-437F-9F18-B0FB38939590}" srcOrd="1" destOrd="0" presId="urn:microsoft.com/office/officeart/2005/8/layout/hierarchy2"/>
    <dgm:cxn modelId="{31ECC176-51CC-4078-900B-493FA6546703}" type="presParOf" srcId="{E2BAC297-1FA1-46A5-9E71-95BEA674C007}" destId="{A8442393-DEC3-4A72-A369-F6058B2936C2}" srcOrd="4" destOrd="0" presId="urn:microsoft.com/office/officeart/2005/8/layout/hierarchy2"/>
    <dgm:cxn modelId="{795D8B06-C72F-48DD-B598-9F84C2955C7F}" type="presParOf" srcId="{A8442393-DEC3-4A72-A369-F6058B2936C2}" destId="{A43E7DC6-C3EC-49EC-8294-E55E7A647F2E}" srcOrd="0" destOrd="0" presId="urn:microsoft.com/office/officeart/2005/8/layout/hierarchy2"/>
    <dgm:cxn modelId="{702CD466-C1D9-41D5-9174-1C1AD852DEA7}" type="presParOf" srcId="{E2BAC297-1FA1-46A5-9E71-95BEA674C007}" destId="{DE652BF5-17E5-4A7B-8361-E0B0193255DE}" srcOrd="5" destOrd="0" presId="urn:microsoft.com/office/officeart/2005/8/layout/hierarchy2"/>
    <dgm:cxn modelId="{A685F434-5676-40AF-A252-4E37A25BAD88}" type="presParOf" srcId="{DE652BF5-17E5-4A7B-8361-E0B0193255DE}" destId="{A38228F4-17E8-46D8-9C27-3FD91B1321C2}" srcOrd="0" destOrd="0" presId="urn:microsoft.com/office/officeart/2005/8/layout/hierarchy2"/>
    <dgm:cxn modelId="{9CA4D5F3-3935-48FC-8224-4ADCE0A77CF3}" type="presParOf" srcId="{DE652BF5-17E5-4A7B-8361-E0B0193255DE}" destId="{D5B5EA62-AE1E-49FF-929B-7CF22CA313C5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AB1D-FC5C-4369-B3EF-30232FDD7301}">
      <dsp:nvSpPr>
        <dsp:cNvPr id="0" name=""/>
        <dsp:cNvSpPr/>
      </dsp:nvSpPr>
      <dsp:spPr>
        <a:xfrm>
          <a:off x="54713" y="2605754"/>
          <a:ext cx="4249291" cy="838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N</a:t>
          </a:r>
          <a:r>
            <a:rPr lang="en-US" sz="2400" kern="1200" dirty="0" smtClean="0"/>
            <a:t>ero-</a:t>
          </a:r>
          <a:r>
            <a:rPr lang="en-US" sz="2400" b="1" kern="1200" dirty="0" smtClean="0">
              <a:solidFill>
                <a:srgbClr val="FFFF00"/>
              </a:solidFill>
            </a:rPr>
            <a:t>C</a:t>
          </a:r>
          <a:r>
            <a:rPr lang="en-US" sz="2400" kern="1200" dirty="0" smtClean="0"/>
            <a:t>ognitive </a:t>
          </a:r>
          <a:r>
            <a:rPr lang="en-US" sz="2400" b="1" kern="1200" dirty="0" smtClean="0">
              <a:solidFill>
                <a:srgbClr val="FFFF00"/>
              </a:solidFill>
            </a:rPr>
            <a:t>D</a:t>
          </a:r>
          <a:r>
            <a:rPr lang="en-US" sz="2400" kern="1200" dirty="0" smtClean="0"/>
            <a:t>isorders </a:t>
          </a:r>
          <a:r>
            <a:rPr lang="en-US" sz="2400" b="1" kern="1200" dirty="0" smtClean="0">
              <a:solidFill>
                <a:srgbClr val="FFFF00"/>
              </a:solidFill>
            </a:rPr>
            <a:t>(NCD)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79272" y="2630313"/>
        <a:ext cx="4200173" cy="789385"/>
      </dsp:txXfrm>
    </dsp:sp>
    <dsp:sp modelId="{9A8B41F8-DE05-4769-99AD-F5C4924A2050}">
      <dsp:nvSpPr>
        <dsp:cNvPr id="0" name=""/>
        <dsp:cNvSpPr/>
      </dsp:nvSpPr>
      <dsp:spPr>
        <a:xfrm rot="17448147">
          <a:off x="3606219" y="2005549"/>
          <a:ext cx="216416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164169" y="7913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06219" y="1959358"/>
        <a:ext cx="2164169" cy="108208"/>
      </dsp:txXfrm>
    </dsp:sp>
    <dsp:sp modelId="{25DE9D5B-C3A6-45DD-87CC-4F8BF2F3DB0E}">
      <dsp:nvSpPr>
        <dsp:cNvPr id="0" name=""/>
        <dsp:cNvSpPr/>
      </dsp:nvSpPr>
      <dsp:spPr>
        <a:xfrm>
          <a:off x="5072602" y="700417"/>
          <a:ext cx="2019982" cy="60300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1-Mild NCD</a:t>
          </a:r>
          <a:endParaRPr lang="en-US" sz="2000" b="1" kern="1200" dirty="0"/>
        </a:p>
      </dsp:txBody>
      <dsp:txXfrm>
        <a:off x="5090263" y="718078"/>
        <a:ext cx="1984660" cy="567679"/>
      </dsp:txXfrm>
    </dsp:sp>
    <dsp:sp modelId="{52BA555D-74D7-4770-B8AD-1CDD81954D7D}">
      <dsp:nvSpPr>
        <dsp:cNvPr id="0" name=""/>
        <dsp:cNvSpPr/>
      </dsp:nvSpPr>
      <dsp:spPr>
        <a:xfrm rot="18289469">
          <a:off x="6911415" y="647279"/>
          <a:ext cx="8447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44740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11415" y="634073"/>
        <a:ext cx="844740" cy="42237"/>
      </dsp:txXfrm>
    </dsp:sp>
    <dsp:sp modelId="{62EE9110-618F-499B-9B87-FDF5E1C4D2F9}">
      <dsp:nvSpPr>
        <dsp:cNvPr id="0" name=""/>
        <dsp:cNvSpPr/>
      </dsp:nvSpPr>
      <dsp:spPr>
        <a:xfrm>
          <a:off x="7574986" y="6965"/>
          <a:ext cx="3808304" cy="60300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Amnestic MCI</a:t>
          </a:r>
          <a:endParaRPr lang="en-US" sz="1800" b="1" kern="1200" dirty="0"/>
        </a:p>
      </dsp:txBody>
      <dsp:txXfrm>
        <a:off x="7592647" y="24626"/>
        <a:ext cx="3772982" cy="567679"/>
      </dsp:txXfrm>
    </dsp:sp>
    <dsp:sp modelId="{308C0A65-0321-42E1-A217-43595AD13BC8}">
      <dsp:nvSpPr>
        <dsp:cNvPr id="0" name=""/>
        <dsp:cNvSpPr/>
      </dsp:nvSpPr>
      <dsp:spPr>
        <a:xfrm>
          <a:off x="7092585" y="994004"/>
          <a:ext cx="482401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482401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2585" y="989858"/>
        <a:ext cx="482401" cy="24120"/>
      </dsp:txXfrm>
    </dsp:sp>
    <dsp:sp modelId="{2F158613-6DC3-4243-B0F6-395AB6C015E2}">
      <dsp:nvSpPr>
        <dsp:cNvPr id="0" name=""/>
        <dsp:cNvSpPr/>
      </dsp:nvSpPr>
      <dsp:spPr>
        <a:xfrm>
          <a:off x="7574986" y="700417"/>
          <a:ext cx="3808304" cy="60300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Non-Amnestic MCI</a:t>
          </a:r>
          <a:endParaRPr lang="en-US" sz="1800" b="1" kern="1200" dirty="0"/>
        </a:p>
      </dsp:txBody>
      <dsp:txXfrm>
        <a:off x="7592647" y="718078"/>
        <a:ext cx="3772982" cy="567679"/>
      </dsp:txXfrm>
    </dsp:sp>
    <dsp:sp modelId="{8FBA1139-C7B1-4FCE-BAEF-291A42C9818D}">
      <dsp:nvSpPr>
        <dsp:cNvPr id="0" name=""/>
        <dsp:cNvSpPr/>
      </dsp:nvSpPr>
      <dsp:spPr>
        <a:xfrm rot="3310531">
          <a:off x="6911415" y="1340730"/>
          <a:ext cx="8447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44740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11415" y="1327525"/>
        <a:ext cx="844740" cy="42237"/>
      </dsp:txXfrm>
    </dsp:sp>
    <dsp:sp modelId="{C2E8C513-8AA0-4CDC-8106-1F1293300CD4}">
      <dsp:nvSpPr>
        <dsp:cNvPr id="0" name=""/>
        <dsp:cNvSpPr/>
      </dsp:nvSpPr>
      <dsp:spPr>
        <a:xfrm>
          <a:off x="7574986" y="1393869"/>
          <a:ext cx="3808304" cy="60300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Semantic MCI</a:t>
          </a:r>
          <a:endParaRPr lang="en-US" sz="1800" b="1" kern="1200" dirty="0"/>
        </a:p>
      </dsp:txBody>
      <dsp:txXfrm>
        <a:off x="7592647" y="1411530"/>
        <a:ext cx="3772982" cy="567679"/>
      </dsp:txXfrm>
    </dsp:sp>
    <dsp:sp modelId="{FA82B88B-8E63-42A0-A47C-77C978E3E1BF}">
      <dsp:nvSpPr>
        <dsp:cNvPr id="0" name=""/>
        <dsp:cNvSpPr/>
      </dsp:nvSpPr>
      <dsp:spPr>
        <a:xfrm rot="3718667">
          <a:off x="3870322" y="3739178"/>
          <a:ext cx="1635961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635961" y="7913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0322" y="3706192"/>
        <a:ext cx="1635961" cy="81798"/>
      </dsp:txXfrm>
    </dsp:sp>
    <dsp:sp modelId="{FA358228-5D3B-4936-881D-7AE4926312CE}">
      <dsp:nvSpPr>
        <dsp:cNvPr id="0" name=""/>
        <dsp:cNvSpPr/>
      </dsp:nvSpPr>
      <dsp:spPr>
        <a:xfrm>
          <a:off x="5072602" y="4167676"/>
          <a:ext cx="2378599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2-Major NCD</a:t>
          </a:r>
          <a:endParaRPr lang="en-US" sz="2400" b="1" kern="1200" dirty="0"/>
        </a:p>
      </dsp:txBody>
      <dsp:txXfrm>
        <a:off x="5090263" y="4185337"/>
        <a:ext cx="2343277" cy="567679"/>
      </dsp:txXfrm>
    </dsp:sp>
    <dsp:sp modelId="{6F8B9391-FCCC-4590-917D-50DBF0DEF85C}">
      <dsp:nvSpPr>
        <dsp:cNvPr id="0" name=""/>
        <dsp:cNvSpPr/>
      </dsp:nvSpPr>
      <dsp:spPr>
        <a:xfrm rot="16983315">
          <a:off x="6624626" y="3421086"/>
          <a:ext cx="213555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135553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624626" y="3375610"/>
        <a:ext cx="2135553" cy="106777"/>
      </dsp:txXfrm>
    </dsp:sp>
    <dsp:sp modelId="{4DFF1F27-16C8-463E-A2F5-C511995EDEEC}">
      <dsp:nvSpPr>
        <dsp:cNvPr id="0" name=""/>
        <dsp:cNvSpPr/>
      </dsp:nvSpPr>
      <dsp:spPr>
        <a:xfrm>
          <a:off x="7933603" y="2087321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Alzheimer disease (AD</a:t>
          </a:r>
          <a:r>
            <a:rPr lang="en-US" sz="2000" b="1" kern="1200" dirty="0" smtClean="0"/>
            <a:t>) </a:t>
          </a:r>
          <a:r>
            <a:rPr lang="en-US" sz="2000" b="1" kern="1200" dirty="0" smtClean="0">
              <a:solidFill>
                <a:srgbClr val="FFFF00"/>
              </a:solidFill>
            </a:rPr>
            <a:t>~31%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7951264" y="2104982"/>
        <a:ext cx="3772982" cy="567679"/>
      </dsp:txXfrm>
    </dsp:sp>
    <dsp:sp modelId="{D51D6D1E-66AB-4B87-BFE4-04373DEDEED4}">
      <dsp:nvSpPr>
        <dsp:cNvPr id="0" name=""/>
        <dsp:cNvSpPr/>
      </dsp:nvSpPr>
      <dsp:spPr>
        <a:xfrm rot="17350740">
          <a:off x="6958200" y="3767811"/>
          <a:ext cx="146840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468404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8200" y="3739015"/>
        <a:ext cx="1468404" cy="73420"/>
      </dsp:txXfrm>
    </dsp:sp>
    <dsp:sp modelId="{BE54E2A2-EAF0-461E-B9F9-A1A1A36E105D}">
      <dsp:nvSpPr>
        <dsp:cNvPr id="0" name=""/>
        <dsp:cNvSpPr/>
      </dsp:nvSpPr>
      <dsp:spPr>
        <a:xfrm>
          <a:off x="7933603" y="2780772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Vascular </a:t>
          </a:r>
          <a:r>
            <a:rPr lang="en-US" sz="2000" b="1" kern="1200" dirty="0" smtClean="0"/>
            <a:t>dementia </a:t>
          </a:r>
          <a:r>
            <a:rPr lang="en-US" sz="2000" b="1" kern="1200" dirty="0" smtClean="0">
              <a:solidFill>
                <a:srgbClr val="FFFF00"/>
              </a:solidFill>
            </a:rPr>
            <a:t>~21%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7951264" y="2798433"/>
        <a:ext cx="3772982" cy="567679"/>
      </dsp:txXfrm>
    </dsp:sp>
    <dsp:sp modelId="{38549F17-83FD-4CED-A8A9-4A419F01C3CF}">
      <dsp:nvSpPr>
        <dsp:cNvPr id="0" name=""/>
        <dsp:cNvSpPr/>
      </dsp:nvSpPr>
      <dsp:spPr>
        <a:xfrm rot="18289469">
          <a:off x="7270032" y="4114537"/>
          <a:ext cx="8447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44740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0032" y="4101332"/>
        <a:ext cx="844740" cy="42237"/>
      </dsp:txXfrm>
    </dsp:sp>
    <dsp:sp modelId="{010458D3-BB18-4205-9539-35324D291364}">
      <dsp:nvSpPr>
        <dsp:cNvPr id="0" name=""/>
        <dsp:cNvSpPr/>
      </dsp:nvSpPr>
      <dsp:spPr>
        <a:xfrm>
          <a:off x="7933603" y="3474224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Pick’s Dementia</a:t>
          </a:r>
          <a:endParaRPr lang="en-US" sz="2000" b="1" kern="1200" dirty="0"/>
        </a:p>
      </dsp:txBody>
      <dsp:txXfrm>
        <a:off x="7951264" y="3491885"/>
        <a:ext cx="3772982" cy="567679"/>
      </dsp:txXfrm>
    </dsp:sp>
    <dsp:sp modelId="{8353D03B-1E4A-4A05-9FFE-57C57B8F3BA9}">
      <dsp:nvSpPr>
        <dsp:cNvPr id="0" name=""/>
        <dsp:cNvSpPr/>
      </dsp:nvSpPr>
      <dsp:spPr>
        <a:xfrm>
          <a:off x="7451202" y="4461263"/>
          <a:ext cx="482401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482401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1202" y="4457117"/>
        <a:ext cx="482401" cy="24120"/>
      </dsp:txXfrm>
    </dsp:sp>
    <dsp:sp modelId="{041C1800-1514-427F-B379-203077E3E18E}">
      <dsp:nvSpPr>
        <dsp:cNvPr id="0" name=""/>
        <dsp:cNvSpPr/>
      </dsp:nvSpPr>
      <dsp:spPr>
        <a:xfrm>
          <a:off x="7933603" y="4167676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Parkinson Disease</a:t>
          </a:r>
          <a:endParaRPr lang="en-US" sz="2000" b="1" kern="1200" dirty="0"/>
        </a:p>
      </dsp:txBody>
      <dsp:txXfrm>
        <a:off x="7951264" y="4185337"/>
        <a:ext cx="3772982" cy="567679"/>
      </dsp:txXfrm>
    </dsp:sp>
    <dsp:sp modelId="{6124DE3D-EC8A-4EEF-831F-9D22EBCE6E10}">
      <dsp:nvSpPr>
        <dsp:cNvPr id="0" name=""/>
        <dsp:cNvSpPr/>
      </dsp:nvSpPr>
      <dsp:spPr>
        <a:xfrm rot="3310531">
          <a:off x="7270032" y="4807989"/>
          <a:ext cx="8447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44740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0032" y="4794784"/>
        <a:ext cx="844740" cy="42237"/>
      </dsp:txXfrm>
    </dsp:sp>
    <dsp:sp modelId="{ACE8C0E1-BE51-4436-9F02-DFEE83BB5DD9}">
      <dsp:nvSpPr>
        <dsp:cNvPr id="0" name=""/>
        <dsp:cNvSpPr/>
      </dsp:nvSpPr>
      <dsp:spPr>
        <a:xfrm>
          <a:off x="7933603" y="4861128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Huntington </a:t>
          </a:r>
          <a:r>
            <a:rPr lang="en-US" sz="2000" b="1" kern="1200" dirty="0" smtClean="0"/>
            <a:t>dementia </a:t>
          </a:r>
          <a:endParaRPr lang="en-US" sz="2000" b="1" kern="1200" dirty="0"/>
        </a:p>
      </dsp:txBody>
      <dsp:txXfrm>
        <a:off x="7951264" y="4878789"/>
        <a:ext cx="3772982" cy="567679"/>
      </dsp:txXfrm>
    </dsp:sp>
    <dsp:sp modelId="{BDD6D4DF-A439-4018-8114-0E61F2A77CBA}">
      <dsp:nvSpPr>
        <dsp:cNvPr id="0" name=""/>
        <dsp:cNvSpPr/>
      </dsp:nvSpPr>
      <dsp:spPr>
        <a:xfrm rot="4249260">
          <a:off x="6958200" y="5154715"/>
          <a:ext cx="146840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468404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8200" y="5125918"/>
        <a:ext cx="1468404" cy="73420"/>
      </dsp:txXfrm>
    </dsp:sp>
    <dsp:sp modelId="{FBDD0F18-A1C6-480D-ABD1-4F4A301DF619}">
      <dsp:nvSpPr>
        <dsp:cNvPr id="0" name=""/>
        <dsp:cNvSpPr/>
      </dsp:nvSpPr>
      <dsp:spPr>
        <a:xfrm>
          <a:off x="7933603" y="5554579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Lewy body </a:t>
          </a:r>
          <a:r>
            <a:rPr lang="en-US" sz="2000" b="1" kern="1200" dirty="0" smtClean="0"/>
            <a:t>dementia </a:t>
          </a:r>
          <a:r>
            <a:rPr lang="en-US" sz="2000" b="1" kern="1200" dirty="0" smtClean="0">
              <a:solidFill>
                <a:srgbClr val="FFFF00"/>
              </a:solidFill>
            </a:rPr>
            <a:t>~11%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7951264" y="5572240"/>
        <a:ext cx="3772982" cy="567679"/>
      </dsp:txXfrm>
    </dsp:sp>
    <dsp:sp modelId="{A281ECE2-DF15-49D3-88C9-A616E9D1FCC3}">
      <dsp:nvSpPr>
        <dsp:cNvPr id="0" name=""/>
        <dsp:cNvSpPr/>
      </dsp:nvSpPr>
      <dsp:spPr>
        <a:xfrm rot="4616685">
          <a:off x="6624626" y="5501441"/>
          <a:ext cx="213555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135553" y="7913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624626" y="5455965"/>
        <a:ext cx="2135553" cy="106777"/>
      </dsp:txXfrm>
    </dsp:sp>
    <dsp:sp modelId="{76AC5DD6-F93A-4332-B4DE-A9AF5C3FAD58}">
      <dsp:nvSpPr>
        <dsp:cNvPr id="0" name=""/>
        <dsp:cNvSpPr/>
      </dsp:nvSpPr>
      <dsp:spPr>
        <a:xfrm>
          <a:off x="7933603" y="6248031"/>
          <a:ext cx="3808304" cy="6030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Fronto</a:t>
          </a:r>
          <a:r>
            <a:rPr lang="en-US" sz="1900" b="1" kern="1200" dirty="0" smtClean="0"/>
            <a:t>-temporal </a:t>
          </a:r>
          <a:r>
            <a:rPr lang="en-US" sz="1900" b="1" kern="1200" dirty="0" smtClean="0"/>
            <a:t>dementia </a:t>
          </a:r>
          <a:r>
            <a:rPr lang="en-US" sz="2000" b="1" kern="1200" dirty="0" smtClean="0">
              <a:solidFill>
                <a:srgbClr val="FFFF00"/>
              </a:solidFill>
            </a:rPr>
            <a:t>~8%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7951264" y="6265692"/>
        <a:ext cx="3772982" cy="567679"/>
      </dsp:txXfrm>
    </dsp:sp>
    <dsp:sp modelId="{A8442393-DEC3-4A72-A369-F6058B2936C2}">
      <dsp:nvSpPr>
        <dsp:cNvPr id="0" name=""/>
        <dsp:cNvSpPr/>
      </dsp:nvSpPr>
      <dsp:spPr>
        <a:xfrm rot="7479424">
          <a:off x="1396307" y="4541821"/>
          <a:ext cx="370722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707229" y="7913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396307" y="4457054"/>
        <a:ext cx="3707229" cy="185361"/>
      </dsp:txXfrm>
    </dsp:sp>
    <dsp:sp modelId="{A38228F4-17E8-46D8-9C27-3FD91B1321C2}">
      <dsp:nvSpPr>
        <dsp:cNvPr id="0" name=""/>
        <dsp:cNvSpPr/>
      </dsp:nvSpPr>
      <dsp:spPr>
        <a:xfrm>
          <a:off x="2195839" y="5772962"/>
          <a:ext cx="2187279" cy="60300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3- Delirium</a:t>
          </a:r>
          <a:endParaRPr lang="en-US" sz="3200" kern="1200" dirty="0"/>
        </a:p>
      </dsp:txBody>
      <dsp:txXfrm>
        <a:off x="2213500" y="5790623"/>
        <a:ext cx="2151957" cy="56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02823-7DA3-4DBE-8565-DEE3161607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AD5A-A965-4F1F-9A4C-42DE1494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AD5A-A965-4F1F-9A4C-42DE1494BF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ROC curves for classification using hippocampal subfield measures.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ROC curve for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classification.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ROC curve for LSD classification.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ROC curve for RSD classification.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ROC curve for DLB classification.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ROC curve for PCA classification. ROC, receiver operating characteristic;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typical Alzheimer’s disease; LSD, left semantic dementia; RSD, right semantic dementia; DLB, dementia with Lewy bodies; PCA, posterior cortical atrophy; CA, cornu ammonis; DG, dentate gyrus.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AD5A-A965-4F1F-9A4C-42DE1494B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5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3.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Optimal indicators (AUC &gt; 0.6) and their differential efficacy of the hippocampal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subregions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LSD, RSD, DLB, and PCA.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AD5A-A965-4F1F-9A4C-42DE1494BF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6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AD5A-A965-4F1F-9A4C-42DE1494BF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83F675D-2119-4798-B87D-97108B045585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23A-7460-4A61-BE90-C9873ABD861D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F089-D37B-4B90-8197-4351C24DD132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0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C6E-6B80-4801-A121-E0E1F6F181DF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AB25-0C08-4F26-A388-EF049E39509E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0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3E8C-CECB-44EA-944E-8C013C4CEAAA}" type="datetime1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558B-867D-4A11-B3BE-6D64CBC800FF}" type="datetime1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CCCB77-80B9-4B93-885A-25B3C93614CA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921A1F9-DF57-4D89-B711-7BB06366473E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96C-4AAD-44FD-A594-704AC6A9A639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0E63-33B8-48E4-A6DD-430E5D1FC84F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520F-EF62-4CBA-B162-718047CCA9D1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B593-E957-443A-B16A-359A01AF980E}" type="datetime1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A504-24B6-4D8C-A98F-868C76E41987}" type="datetime1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4589-5058-4E0D-A67A-452578776BBC}" type="datetime1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32E-3DA7-4F36-86A7-AADE3E122674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83E4-C958-4154-85D1-EBE963ED91BD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78596E-80F9-476E-8CA7-3A26B909EE67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EF80BE2-3CDC-4940-9E91-AA313252D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58" y="895595"/>
            <a:ext cx="10131706" cy="11893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Atrophy in the Hippocampal Subfield Volumes in Four Types of Mild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038" y="5610554"/>
            <a:ext cx="3962362" cy="47752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cap="none" dirty="0" smtClean="0"/>
              <a:t>Presented By : </a:t>
            </a:r>
            <a:r>
              <a:rPr lang="en-US" b="1" cap="none" dirty="0" err="1" smtClean="0"/>
              <a:t>Davood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Khezerkoo</a:t>
            </a:r>
            <a:endParaRPr lang="en-US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20" t="19721" r="27620" b="64766"/>
          <a:stretch/>
        </p:blipFill>
        <p:spPr>
          <a:xfrm>
            <a:off x="3896751" y="2503860"/>
            <a:ext cx="4313521" cy="689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58" t="40178" r="30406" b="40375"/>
          <a:stretch/>
        </p:blipFill>
        <p:spPr>
          <a:xfrm>
            <a:off x="1634490" y="3475733"/>
            <a:ext cx="9304020" cy="15005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45783" y="2679565"/>
            <a:ext cx="130465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IF= 4.501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8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776" y="858209"/>
            <a:ext cx="4536162" cy="706964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Neuroimaging Data </a:t>
            </a:r>
            <a:r>
              <a:rPr lang="en-US" sz="2000" b="1" dirty="0" smtClean="0">
                <a:solidFill>
                  <a:srgbClr val="FFFF00"/>
                </a:solidFill>
              </a:rPr>
              <a:t>Acquisition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749839"/>
            <a:ext cx="11232108" cy="48010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/>
              <a:t>Whole-brain structural MRI data was obtained on a 3.0 T Siemens scanner (Erlangen, Germany) </a:t>
            </a:r>
            <a:endParaRPr lang="en-US" sz="2000" dirty="0" smtClean="0"/>
          </a:p>
          <a:p>
            <a:r>
              <a:rPr lang="en-US" sz="2000" dirty="0" smtClean="0"/>
              <a:t>magnetization-prepared </a:t>
            </a:r>
            <a:r>
              <a:rPr lang="en-US" sz="2000" dirty="0"/>
              <a:t>rapid gradient echo (MPRAGE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3D T1- weighted </a:t>
            </a:r>
            <a:r>
              <a:rPr lang="en-US" sz="2000" dirty="0"/>
              <a:t>imaging sequence with 1 mm</a:t>
            </a:r>
            <a:r>
              <a:rPr lang="en-US" sz="2000" baseline="30000" dirty="0"/>
              <a:t>3</a:t>
            </a:r>
            <a:r>
              <a:rPr lang="en-US" sz="2000" dirty="0"/>
              <a:t> isotropic </a:t>
            </a:r>
            <a:r>
              <a:rPr lang="en-US" sz="2000" dirty="0" smtClean="0"/>
              <a:t>resolution</a:t>
            </a:r>
          </a:p>
          <a:p>
            <a:r>
              <a:rPr lang="en-US" sz="2000" dirty="0" smtClean="0"/>
              <a:t>repetition </a:t>
            </a:r>
            <a:r>
              <a:rPr lang="en-US" sz="2000" dirty="0"/>
              <a:t>time (TR) = 2300 </a:t>
            </a:r>
            <a:r>
              <a:rPr lang="en-US" sz="2000" dirty="0" err="1"/>
              <a:t>ms</a:t>
            </a:r>
            <a:r>
              <a:rPr lang="en-US" sz="2000" dirty="0"/>
              <a:t>; </a:t>
            </a:r>
            <a:endParaRPr lang="en-US" sz="2000" dirty="0" smtClean="0"/>
          </a:p>
          <a:p>
            <a:r>
              <a:rPr lang="en-US" sz="2000" dirty="0" smtClean="0"/>
              <a:t>echo </a:t>
            </a:r>
            <a:r>
              <a:rPr lang="en-US" sz="2000" dirty="0"/>
              <a:t>time (TE) = 2.98 </a:t>
            </a:r>
            <a:r>
              <a:rPr lang="en-US" sz="2000" dirty="0" err="1"/>
              <a:t>ms</a:t>
            </a:r>
            <a:r>
              <a:rPr lang="en-US" sz="2000" dirty="0"/>
              <a:t>; </a:t>
            </a:r>
            <a:endParaRPr lang="en-US" sz="2000" dirty="0" smtClean="0"/>
          </a:p>
          <a:p>
            <a:r>
              <a:rPr lang="en-US" sz="2000" dirty="0" smtClean="0"/>
              <a:t>flip </a:t>
            </a:r>
            <a:r>
              <a:rPr lang="en-US" sz="2000" dirty="0"/>
              <a:t>angle = 9°; </a:t>
            </a:r>
            <a:endParaRPr lang="en-US" sz="2000" dirty="0" smtClean="0"/>
          </a:p>
          <a:p>
            <a:r>
              <a:rPr lang="en-US" sz="2000" dirty="0" smtClean="0"/>
              <a:t>field </a:t>
            </a:r>
            <a:r>
              <a:rPr lang="en-US" sz="2000" dirty="0"/>
              <a:t>of view (FOV) = 240 mm × 256 mm; </a:t>
            </a:r>
            <a:endParaRPr lang="en-US" sz="2000" dirty="0" smtClean="0"/>
          </a:p>
          <a:p>
            <a:r>
              <a:rPr lang="en-US" sz="2000" dirty="0" smtClean="0"/>
              <a:t>matrix </a:t>
            </a:r>
            <a:r>
              <a:rPr lang="en-US" sz="2000" dirty="0"/>
              <a:t>= 240 × 256; </a:t>
            </a:r>
            <a:endParaRPr lang="en-US" sz="2000" dirty="0" smtClean="0"/>
          </a:p>
          <a:p>
            <a:r>
              <a:rPr lang="en-US" sz="2000" dirty="0" smtClean="0"/>
              <a:t>192 </a:t>
            </a:r>
            <a:r>
              <a:rPr lang="en-US" sz="2000" dirty="0"/>
              <a:t>slices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slice </a:t>
            </a:r>
            <a:r>
              <a:rPr lang="en-US" sz="2000" dirty="0"/>
              <a:t>thickness = 1.0 mm.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4467" y="673543"/>
            <a:ext cx="2961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2-Materials and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878" y="1038102"/>
            <a:ext cx="4072139" cy="706964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Neuroimaging </a:t>
            </a:r>
            <a:r>
              <a:rPr lang="en-US" sz="2400" b="1" dirty="0" smtClean="0">
                <a:solidFill>
                  <a:srgbClr val="FFFF00"/>
                </a:solidFill>
              </a:rPr>
              <a:t>Processing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842448"/>
            <a:ext cx="6346210" cy="4708477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r-FR" b="1" dirty="0">
                <a:solidFill>
                  <a:srgbClr val="00B050"/>
                </a:solidFill>
              </a:rPr>
              <a:t>FreeSurfer image </a:t>
            </a:r>
            <a:r>
              <a:rPr lang="fr-FR" b="1" dirty="0" smtClean="0">
                <a:solidFill>
                  <a:srgbClr val="00B050"/>
                </a:solidFill>
              </a:rPr>
              <a:t>analysais </a:t>
            </a:r>
            <a:r>
              <a:rPr lang="fr-FR" b="1" dirty="0">
                <a:solidFill>
                  <a:srgbClr val="00B050"/>
                </a:solidFill>
              </a:rPr>
              <a:t>suite (version 5.3.0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pt-BR" b="1" dirty="0"/>
              <a:t>CA1, </a:t>
            </a:r>
            <a:endParaRPr lang="pt-BR" b="1" dirty="0" smtClean="0"/>
          </a:p>
          <a:p>
            <a:pPr>
              <a:lnSpc>
                <a:spcPct val="160000"/>
              </a:lnSpc>
            </a:pPr>
            <a:r>
              <a:rPr lang="pt-BR" b="1" dirty="0" smtClean="0"/>
              <a:t>CA2/3</a:t>
            </a:r>
            <a:r>
              <a:rPr lang="pt-BR" b="1" dirty="0"/>
              <a:t>, </a:t>
            </a:r>
            <a:endParaRPr lang="pt-BR" b="1" dirty="0" smtClean="0"/>
          </a:p>
          <a:p>
            <a:pPr>
              <a:lnSpc>
                <a:spcPct val="160000"/>
              </a:lnSpc>
            </a:pPr>
            <a:r>
              <a:rPr lang="pt-BR" b="1" dirty="0" smtClean="0"/>
              <a:t>CA4/DG</a:t>
            </a:r>
            <a:r>
              <a:rPr lang="pt-BR" b="1" dirty="0"/>
              <a:t>, </a:t>
            </a:r>
            <a:endParaRPr lang="pt-BR" b="1" dirty="0" smtClean="0"/>
          </a:p>
          <a:p>
            <a:pPr>
              <a:lnSpc>
                <a:spcPct val="160000"/>
              </a:lnSpc>
            </a:pPr>
            <a:r>
              <a:rPr lang="pt-BR" b="1" dirty="0" smtClean="0"/>
              <a:t>subiculum,</a:t>
            </a:r>
          </a:p>
          <a:p>
            <a:pPr>
              <a:lnSpc>
                <a:spcPct val="160000"/>
              </a:lnSpc>
            </a:pPr>
            <a:r>
              <a:rPr lang="pt-BR" b="1" dirty="0" smtClean="0"/>
              <a:t> </a:t>
            </a:r>
            <a:r>
              <a:rPr lang="pt-BR" b="1" dirty="0"/>
              <a:t>presubiculum, </a:t>
            </a:r>
            <a:endParaRPr lang="pt-BR" b="1" dirty="0" smtClean="0"/>
          </a:p>
          <a:p>
            <a:pPr>
              <a:lnSpc>
                <a:spcPct val="160000"/>
              </a:lnSpc>
            </a:pPr>
            <a:r>
              <a:rPr lang="pt-BR" b="1" dirty="0" smtClean="0"/>
              <a:t>fimbria</a:t>
            </a:r>
            <a:r>
              <a:rPr lang="pt-BR" b="1" dirty="0"/>
              <a:t>, </a:t>
            </a:r>
            <a:endParaRPr lang="pt-BR" b="1" dirty="0" smtClean="0"/>
          </a:p>
          <a:p>
            <a:pPr>
              <a:lnSpc>
                <a:spcPct val="160000"/>
              </a:lnSpc>
            </a:pPr>
            <a:r>
              <a:rPr lang="pt-BR" b="1" dirty="0" smtClean="0"/>
              <a:t>hippocampal fissure</a:t>
            </a:r>
          </a:p>
          <a:p>
            <a:pPr>
              <a:lnSpc>
                <a:spcPct val="160000"/>
              </a:lnSpc>
            </a:pPr>
            <a:r>
              <a:rPr lang="pt-BR" b="1" dirty="0" smtClean="0"/>
              <a:t>Total Hippocamp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54345" y="699549"/>
            <a:ext cx="2961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2-Materials and Methods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https://www.frontiersin.org/files/Articles/553849/fnins-14-00699-HTML/image_m/fnins-14-00699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8" y="3168626"/>
            <a:ext cx="6355393" cy="34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80" y="758142"/>
            <a:ext cx="3516438" cy="706964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Statistical </a:t>
            </a:r>
            <a:r>
              <a:rPr lang="en-US" sz="2800" b="1" dirty="0" smtClean="0">
                <a:solidFill>
                  <a:srgbClr val="FFFF00"/>
                </a:solidFill>
              </a:rPr>
              <a:t>Analysis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2" y="1465106"/>
            <a:ext cx="11855899" cy="524380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/>
              <a:t>SPSS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1600" dirty="0"/>
              <a:t>version 20.0; IBM Corp, Armonk, NY, United States</a:t>
            </a:r>
            <a:r>
              <a:rPr lang="en-US" sz="2000" dirty="0"/>
              <a:t>) and </a:t>
            </a:r>
            <a:r>
              <a:rPr lang="en-US" sz="2000" b="1" dirty="0" err="1"/>
              <a:t>Medcalc</a:t>
            </a:r>
            <a:r>
              <a:rPr lang="en-US" sz="2000" dirty="0"/>
              <a:t> (</a:t>
            </a:r>
            <a:r>
              <a:rPr lang="en-US" sz="1400" dirty="0"/>
              <a:t>version 11.4; </a:t>
            </a:r>
            <a:r>
              <a:rPr lang="en-US" sz="1400" dirty="0" err="1"/>
              <a:t>Medcalc</a:t>
            </a:r>
            <a:r>
              <a:rPr lang="en-US" sz="1400" dirty="0"/>
              <a:t> Software, </a:t>
            </a:r>
            <a:r>
              <a:rPr lang="en-US" sz="1400" dirty="0" err="1"/>
              <a:t>bvba</a:t>
            </a:r>
            <a:r>
              <a:rPr lang="en-US" dirty="0" smtClean="0"/>
              <a:t>).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b="1" dirty="0"/>
              <a:t>chi-square</a:t>
            </a:r>
            <a:r>
              <a:rPr lang="en-US" sz="2000" dirty="0"/>
              <a:t> test </a:t>
            </a:r>
            <a:r>
              <a:rPr lang="en-US" sz="2000" dirty="0" smtClean="0"/>
              <a:t> for  categorical </a:t>
            </a:r>
            <a:r>
              <a:rPr lang="en-US" sz="2000" dirty="0"/>
              <a:t>variables. 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/>
              <a:t>Analysis </a:t>
            </a:r>
            <a:r>
              <a:rPr lang="en-US" sz="2000" b="1" dirty="0"/>
              <a:t>of variance (ANOVA)</a:t>
            </a:r>
            <a:r>
              <a:rPr lang="en-US" sz="2000" dirty="0"/>
              <a:t> </a:t>
            </a:r>
            <a:r>
              <a:rPr lang="en-US" dirty="0"/>
              <a:t>was applied to evaluate differences among continuous variables. Statistically significant differences based on ANOVA (</a:t>
            </a:r>
            <a:r>
              <a:rPr lang="en-US" i="1" dirty="0"/>
              <a:t>p</a:t>
            </a:r>
            <a:r>
              <a:rPr lang="en-US" dirty="0"/>
              <a:t> &lt; 0.05) were further explored using </a:t>
            </a:r>
            <a:r>
              <a:rPr lang="en-US" b="1" i="1" dirty="0"/>
              <a:t>post hoc</a:t>
            </a:r>
            <a:r>
              <a:rPr lang="en-US" b="1" dirty="0"/>
              <a:t> pairwise Bonferroni tests</a:t>
            </a:r>
            <a:r>
              <a:rPr lang="en-US" dirty="0"/>
              <a:t>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/>
              <a:t>Correlation</a:t>
            </a:r>
            <a:r>
              <a:rPr lang="en-US" sz="2000" dirty="0" smtClean="0"/>
              <a:t> : relationships </a:t>
            </a:r>
            <a:r>
              <a:rPr lang="en-US" sz="2000" dirty="0"/>
              <a:t>between hippocampal subfield volumes and </a:t>
            </a:r>
            <a:r>
              <a:rPr lang="en-US" sz="2000" dirty="0" err="1"/>
              <a:t>eTIV</a:t>
            </a:r>
            <a:r>
              <a:rPr lang="en-US" sz="2000" dirty="0"/>
              <a:t>/age</a:t>
            </a:r>
            <a:r>
              <a:rPr lang="en-US" sz="2000" dirty="0" smtClean="0"/>
              <a:t>.</a:t>
            </a:r>
            <a:r>
              <a:rPr lang="en-US" sz="1600" dirty="0" smtClean="0"/>
              <a:t>(No </a:t>
            </a:r>
            <a:r>
              <a:rPr lang="en-US" sz="1600" dirty="0"/>
              <a:t>significant correlation was found</a:t>
            </a:r>
            <a:r>
              <a:rPr lang="en-US" sz="1600" dirty="0" smtClean="0"/>
              <a:t>.)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b="1" dirty="0"/>
              <a:t>receiver operating characteristic (ROC) </a:t>
            </a:r>
            <a:r>
              <a:rPr lang="en-US" dirty="0"/>
              <a:t>curve was used to evaluate the ability of the volume of specific hippocampal subregions in identifying patients with a certain type of dementia</a:t>
            </a:r>
            <a:r>
              <a:rPr lang="en-US" dirty="0" smtClean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/>
              <a:t>Spearman </a:t>
            </a:r>
            <a:r>
              <a:rPr lang="en-US" sz="2000" b="1" dirty="0"/>
              <a:t>correlation </a:t>
            </a:r>
            <a:r>
              <a:rPr lang="en-US" sz="2000" dirty="0"/>
              <a:t>analyses were applied between memory scores and hippocampal subfields. </a:t>
            </a:r>
            <a:r>
              <a:rPr lang="en-US" sz="2000" dirty="0" smtClean="0"/>
              <a:t>at</a:t>
            </a:r>
            <a:r>
              <a:rPr lang="en-US" sz="2000" dirty="0"/>
              <a:t> </a:t>
            </a:r>
            <a:r>
              <a:rPr lang="en-US" sz="2000" i="1" dirty="0"/>
              <a:t>P</a:t>
            </a:r>
            <a:r>
              <a:rPr lang="en-US" sz="2000" dirty="0"/>
              <a:t> &lt; 0.05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6468" y="573476"/>
            <a:ext cx="2961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2-Materials and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14" y="454046"/>
            <a:ext cx="8761413" cy="11191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3-</a:t>
            </a:r>
            <a:r>
              <a:rPr lang="en-US" b="1" dirty="0" smtClean="0">
                <a:solidFill>
                  <a:srgbClr val="FFFF00"/>
                </a:solidFill>
              </a:rPr>
              <a:t>Results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Demographic </a:t>
            </a:r>
            <a:r>
              <a:rPr lang="en-US" sz="2800" dirty="0">
                <a:solidFill>
                  <a:srgbClr val="FFFF00"/>
                </a:solidFill>
              </a:rPr>
              <a:t>and Clinical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195876"/>
            <a:ext cx="8825659" cy="3416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www.frontiersin.org/files/Articles/553849/fnins-14-00699-HTML/image_m/fnins-14-00699-t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267"/>
            <a:ext cx="12078268" cy="49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23" y="295729"/>
            <a:ext cx="6182278" cy="1883884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Results: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Comparison of the Left and Right Hippocampal </a:t>
            </a:r>
            <a:r>
              <a:rPr lang="en-US" sz="1800" dirty="0" err="1">
                <a:solidFill>
                  <a:srgbClr val="FFFF00"/>
                </a:solidFill>
              </a:rPr>
              <a:t>Subregion</a:t>
            </a:r>
            <a:r>
              <a:rPr lang="en-US" sz="1800" dirty="0">
                <a:solidFill>
                  <a:srgbClr val="FFFF00"/>
                </a:solidFill>
              </a:rPr>
              <a:t> Volumes of Each Group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s://www.frontiersin.org/files/Articles/553849/fnins-14-00699-HTML/image_m/fnins-14-00699-t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r="206" b="52224"/>
          <a:stretch/>
        </p:blipFill>
        <p:spPr bwMode="auto">
          <a:xfrm>
            <a:off x="0" y="1870878"/>
            <a:ext cx="5335438" cy="47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frontiersin.org/files/Articles/553849/fnins-14-00699-HTML/image_m/fnins-14-00699-t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0"/>
          <a:stretch/>
        </p:blipFill>
        <p:spPr bwMode="auto">
          <a:xfrm>
            <a:off x="6490392" y="506776"/>
            <a:ext cx="4461411" cy="6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-55085" y="1894901"/>
            <a:ext cx="427842" cy="297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34866" y="3495282"/>
            <a:ext cx="427842" cy="297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67918" y="5041684"/>
            <a:ext cx="427842" cy="297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6199" y="4311650"/>
            <a:ext cx="427842" cy="297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51284" y="2390660"/>
            <a:ext cx="427842" cy="297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96199" y="506776"/>
            <a:ext cx="427842" cy="297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5790" y="3577590"/>
            <a:ext cx="46062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16712" y="1977209"/>
            <a:ext cx="743834" cy="16003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327437" y="2390660"/>
            <a:ext cx="743834" cy="19209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327437" y="4429807"/>
            <a:ext cx="743834" cy="19367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83" y="0"/>
            <a:ext cx="9059177" cy="70696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Results: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Comparison of Hippocampal Subfield Volumes of the Six </a:t>
            </a:r>
            <a:r>
              <a:rPr lang="en-US" sz="1800" dirty="0" smtClean="0">
                <a:solidFill>
                  <a:srgbClr val="FFFF00"/>
                </a:solidFill>
              </a:rPr>
              <a:t>Groups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frontiersin.org/files/Articles/553849/fnins-14-00699-HTML/image_m/fnins-14-00699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965"/>
            <a:ext cx="12192000" cy="61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4805" y="3872021"/>
            <a:ext cx="86468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D40"/>
                </a:solidFill>
                <a:latin typeface="Georgia" panose="02040502050405020303" pitchFamily="18" charset="0"/>
              </a:rPr>
              <a:t>All </a:t>
            </a:r>
            <a:r>
              <a:rPr lang="en-US" dirty="0">
                <a:solidFill>
                  <a:srgbClr val="3E3D40"/>
                </a:solidFill>
                <a:latin typeface="Georgia" panose="02040502050405020303" pitchFamily="18" charset="0"/>
              </a:rPr>
              <a:t>subfields were smaller compared with the NC group, except for left CA1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" y="788670"/>
            <a:ext cx="731520" cy="37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53" y="460008"/>
            <a:ext cx="8761413" cy="70696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Results: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Evaluation </a:t>
            </a:r>
            <a:r>
              <a:rPr lang="en-US" sz="2000" dirty="0">
                <a:solidFill>
                  <a:srgbClr val="FFFF00"/>
                </a:solidFill>
              </a:rPr>
              <a:t>of Diagnostic </a:t>
            </a:r>
            <a:r>
              <a:rPr lang="en-US" sz="2000" dirty="0" smtClean="0">
                <a:solidFill>
                  <a:srgbClr val="FFFF00"/>
                </a:solidFill>
              </a:rPr>
              <a:t>Accuracy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 descr="https://www.frontiersin.org/files/Articles/553849/fnins-14-00699-HTML/image_m/fnins-14-00699-g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1410160"/>
            <a:ext cx="12019402" cy="52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2983062"/>
            <a:ext cx="11628407" cy="3624772"/>
          </a:xfrm>
        </p:spPr>
        <p:txBody>
          <a:bodyPr>
            <a:normAutofit/>
          </a:bodyPr>
          <a:lstStyle/>
          <a:p>
            <a:r>
              <a:rPr lang="en-US" dirty="0"/>
              <a:t>discrimination between </a:t>
            </a:r>
            <a:r>
              <a:rPr lang="en-US" dirty="0" err="1"/>
              <a:t>tAD</a:t>
            </a:r>
            <a:r>
              <a:rPr lang="en-US" dirty="0"/>
              <a:t> and other </a:t>
            </a:r>
            <a:r>
              <a:rPr lang="en-US" dirty="0" smtClean="0"/>
              <a:t>groups : </a:t>
            </a:r>
            <a:r>
              <a:rPr lang="en-US" b="1" dirty="0" smtClean="0"/>
              <a:t>AUC of CA1 = 0.6</a:t>
            </a:r>
          </a:p>
          <a:p>
            <a:endParaRPr lang="en-US" b="1" dirty="0"/>
          </a:p>
          <a:p>
            <a:r>
              <a:rPr lang="en-US" dirty="0"/>
              <a:t>To distinguish </a:t>
            </a:r>
            <a:r>
              <a:rPr lang="en-US" dirty="0" smtClean="0"/>
              <a:t>LSD : </a:t>
            </a:r>
            <a:r>
              <a:rPr lang="en-US" dirty="0"/>
              <a:t>AUCs of all subfields </a:t>
            </a:r>
            <a:r>
              <a:rPr lang="en-US" dirty="0" smtClean="0"/>
              <a:t>=0.5 , </a:t>
            </a:r>
            <a:r>
              <a:rPr lang="en-US" dirty="0"/>
              <a:t>left </a:t>
            </a:r>
            <a:r>
              <a:rPr lang="en-US" dirty="0" err="1" smtClean="0"/>
              <a:t>presubiculum</a:t>
            </a:r>
            <a:r>
              <a:rPr lang="en-US" dirty="0" smtClean="0"/>
              <a:t> = 0.87  , </a:t>
            </a:r>
            <a:r>
              <a:rPr lang="en-US" dirty="0"/>
              <a:t>whole left </a:t>
            </a:r>
            <a:r>
              <a:rPr lang="en-US" dirty="0" smtClean="0"/>
              <a:t>hippocampus = 0.81 , </a:t>
            </a:r>
            <a:r>
              <a:rPr lang="en-US" dirty="0"/>
              <a:t>whole right hippocampus </a:t>
            </a:r>
            <a:r>
              <a:rPr lang="en-US" dirty="0" smtClean="0"/>
              <a:t>=0.472</a:t>
            </a:r>
          </a:p>
          <a:p>
            <a:r>
              <a:rPr lang="en-US" dirty="0"/>
              <a:t>To distinguish </a:t>
            </a:r>
            <a:r>
              <a:rPr lang="en-US" dirty="0" smtClean="0"/>
              <a:t>RSD : </a:t>
            </a:r>
            <a:r>
              <a:rPr lang="en-US" dirty="0"/>
              <a:t>AUCs of all subfields </a:t>
            </a:r>
            <a:r>
              <a:rPr lang="en-US" dirty="0" smtClean="0"/>
              <a:t>= 0.5 , right </a:t>
            </a:r>
            <a:r>
              <a:rPr lang="en-US" dirty="0" err="1"/>
              <a:t>presubiculum</a:t>
            </a:r>
            <a:r>
              <a:rPr lang="en-US" dirty="0"/>
              <a:t> </a:t>
            </a:r>
            <a:r>
              <a:rPr lang="en-US" dirty="0" smtClean="0"/>
              <a:t>= 0.869 , </a:t>
            </a:r>
            <a:r>
              <a:rPr lang="en-US" dirty="0"/>
              <a:t>subiculum </a:t>
            </a:r>
            <a:r>
              <a:rPr lang="en-US" dirty="0" smtClean="0"/>
              <a:t>= 0.868 , </a:t>
            </a:r>
            <a:r>
              <a:rPr lang="en-US" dirty="0"/>
              <a:t>total right </a:t>
            </a:r>
            <a:r>
              <a:rPr lang="en-US" dirty="0" smtClean="0"/>
              <a:t>hippocampus= 0.854 , left </a:t>
            </a:r>
            <a:r>
              <a:rPr lang="en-US" dirty="0"/>
              <a:t>hippocampus </a:t>
            </a:r>
            <a:r>
              <a:rPr lang="en-US" dirty="0" smtClean="0"/>
              <a:t>= 0.598</a:t>
            </a:r>
          </a:p>
          <a:p>
            <a:endParaRPr lang="en-US" b="1" dirty="0"/>
          </a:p>
          <a:p>
            <a:r>
              <a:rPr lang="en-US" dirty="0"/>
              <a:t>To distinguish </a:t>
            </a:r>
            <a:r>
              <a:rPr lang="en-US" dirty="0" smtClean="0"/>
              <a:t>DLB: </a:t>
            </a:r>
            <a:r>
              <a:rPr lang="en-US" dirty="0"/>
              <a:t>:  </a:t>
            </a:r>
            <a:r>
              <a:rPr lang="en-US" dirty="0" smtClean="0"/>
              <a:t>0.42 </a:t>
            </a:r>
            <a:r>
              <a:rPr lang="en-US" dirty="0"/>
              <a:t>&lt; AUC &lt; </a:t>
            </a:r>
            <a:r>
              <a:rPr lang="en-US" dirty="0" smtClean="0"/>
              <a:t>0.66</a:t>
            </a:r>
            <a:endParaRPr lang="en-US" b="1" dirty="0"/>
          </a:p>
          <a:p>
            <a:r>
              <a:rPr lang="en-US" dirty="0" smtClean="0"/>
              <a:t>To </a:t>
            </a:r>
            <a:r>
              <a:rPr lang="en-US" dirty="0"/>
              <a:t>distinguish </a:t>
            </a:r>
            <a:r>
              <a:rPr lang="en-US" dirty="0" smtClean="0"/>
              <a:t>PCA :  0.5 &lt; AUC &lt; 0.64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3631" y="2002848"/>
            <a:ext cx="103971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E3D40"/>
                </a:solidFill>
                <a:latin typeface="Georgia" panose="02040502050405020303" pitchFamily="18" charset="0"/>
              </a:rPr>
              <a:t>although the AUCs of some subfields were larger than the total hippocampus, none of them observed any significant difference (</a:t>
            </a:r>
            <a:r>
              <a:rPr lang="en-US" i="1" dirty="0">
                <a:solidFill>
                  <a:srgbClr val="3E3D40"/>
                </a:solidFill>
                <a:latin typeface="Georgia" panose="02040502050405020303" pitchFamily="18" charset="0"/>
              </a:rPr>
              <a:t>p</a:t>
            </a:r>
            <a:r>
              <a:rPr lang="en-US" dirty="0">
                <a:solidFill>
                  <a:srgbClr val="3E3D40"/>
                </a:solidFill>
                <a:latin typeface="Georgia" panose="02040502050405020303" pitchFamily="18" charset="0"/>
              </a:rPr>
              <a:t> &gt; 0.05)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8859" y="679572"/>
            <a:ext cx="8761413" cy="70696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Results: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fa-IR" sz="3200" b="1" dirty="0" smtClean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Evaluation </a:t>
            </a:r>
            <a:r>
              <a:rPr lang="en-US" sz="2000" dirty="0">
                <a:solidFill>
                  <a:srgbClr val="FFFF00"/>
                </a:solidFill>
              </a:rPr>
              <a:t>of Diagnostic </a:t>
            </a:r>
            <a:r>
              <a:rPr lang="en-US" sz="2000" dirty="0" smtClean="0">
                <a:solidFill>
                  <a:srgbClr val="FFFF00"/>
                </a:solidFill>
              </a:rPr>
              <a:t>Accuracy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67" y="528986"/>
            <a:ext cx="5464210" cy="706964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Results: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Evaluation of Diagnostic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 descr="https://www.frontiersin.org/files/Articles/553849/fnins-14-00699-HTML/image_m/fnins-14-00699-t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1"/>
          <a:stretch/>
        </p:blipFill>
        <p:spPr bwMode="auto">
          <a:xfrm>
            <a:off x="224309" y="1384342"/>
            <a:ext cx="6157089" cy="54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frontiersin.org/files/Articles/553849/fnins-14-00699-HTML/image_m/fnins-14-00699-t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03"/>
          <a:stretch/>
        </p:blipFill>
        <p:spPr bwMode="auto">
          <a:xfrm>
            <a:off x="7312043" y="882468"/>
            <a:ext cx="4546294" cy="54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93" y="679572"/>
            <a:ext cx="9167220" cy="70696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Results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Associations Between Hippocampal Subfields and Memory Recall </a:t>
            </a:r>
            <a:r>
              <a:rPr lang="en-US" sz="2000" dirty="0" smtClean="0">
                <a:solidFill>
                  <a:srgbClr val="FFFF00"/>
                </a:solidFill>
              </a:rPr>
              <a:t>Scores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52" y="2043942"/>
            <a:ext cx="11600762" cy="38222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dirty="0" smtClean="0"/>
              <a:t>significant </a:t>
            </a:r>
            <a:r>
              <a:rPr lang="en-US" dirty="0"/>
              <a:t>correlations between bilateral whole hippocampal volume and immediate </a:t>
            </a:r>
            <a:r>
              <a:rPr lang="en-US" dirty="0" smtClean="0"/>
              <a:t>and delayed recall </a:t>
            </a:r>
            <a:r>
              <a:rPr lang="en-US" dirty="0"/>
              <a:t>scores (</a:t>
            </a:r>
            <a:r>
              <a:rPr lang="en-US" i="1" dirty="0"/>
              <a:t>p</a:t>
            </a:r>
            <a:r>
              <a:rPr lang="en-US" dirty="0"/>
              <a:t> &lt; 0.05). </a:t>
            </a:r>
            <a:endParaRPr lang="en-US" dirty="0" smtClean="0"/>
          </a:p>
          <a:p>
            <a:pPr algn="just">
              <a:lnSpc>
                <a:spcPct val="140000"/>
              </a:lnSpc>
            </a:pPr>
            <a:endParaRPr lang="en-US" dirty="0"/>
          </a:p>
          <a:p>
            <a:pPr algn="just">
              <a:lnSpc>
                <a:spcPct val="140000"/>
              </a:lnSpc>
            </a:pPr>
            <a:r>
              <a:rPr lang="en-US" dirty="0" smtClean="0"/>
              <a:t>there </a:t>
            </a:r>
            <a:r>
              <a:rPr lang="en-US" dirty="0"/>
              <a:t>were positive correlations with the left CA1, CA2/3, CA4/DG, subiculum, and </a:t>
            </a:r>
            <a:r>
              <a:rPr lang="en-US" dirty="0" err="1" smtClean="0"/>
              <a:t>presubiculum</a:t>
            </a:r>
            <a:r>
              <a:rPr lang="en-US" dirty="0"/>
              <a:t> and </a:t>
            </a:r>
            <a:r>
              <a:rPr lang="en-US" b="1" dirty="0"/>
              <a:t>immediate </a:t>
            </a:r>
            <a:r>
              <a:rPr lang="en-US" b="1" dirty="0" smtClean="0"/>
              <a:t>recall </a:t>
            </a:r>
            <a:r>
              <a:rPr lang="en-US" dirty="0"/>
              <a:t>scores (</a:t>
            </a:r>
            <a:r>
              <a:rPr lang="en-US" i="1" dirty="0"/>
              <a:t>p</a:t>
            </a:r>
            <a:r>
              <a:rPr lang="en-US" dirty="0"/>
              <a:t> &lt; 0.05). </a:t>
            </a:r>
            <a:endParaRPr lang="en-US" dirty="0" smtClean="0"/>
          </a:p>
          <a:p>
            <a:pPr algn="just">
              <a:lnSpc>
                <a:spcPct val="140000"/>
              </a:lnSpc>
            </a:pPr>
            <a:endParaRPr lang="en-US" dirty="0"/>
          </a:p>
          <a:p>
            <a:pPr algn="just">
              <a:lnSpc>
                <a:spcPct val="140000"/>
              </a:lnSpc>
            </a:pPr>
            <a:r>
              <a:rPr lang="en-US" b="1" dirty="0" smtClean="0"/>
              <a:t>delayed </a:t>
            </a:r>
            <a:r>
              <a:rPr lang="en-US" b="1" dirty="0"/>
              <a:t>recall scores </a:t>
            </a:r>
            <a:r>
              <a:rPr lang="en-US" dirty="0"/>
              <a:t>were strongly and positively associated with the bilateral CA2/3, CA4/DG, subiculum, and presubiculum (</a:t>
            </a:r>
            <a:r>
              <a:rPr lang="en-US" i="1" dirty="0"/>
              <a:t>r</a:t>
            </a:r>
            <a:r>
              <a:rPr lang="en-US" dirty="0"/>
              <a:t> = 0.38–0.52, </a:t>
            </a:r>
            <a:r>
              <a:rPr lang="en-US" i="1" dirty="0"/>
              <a:t>p</a:t>
            </a:r>
            <a:r>
              <a:rPr lang="en-US" dirty="0"/>
              <a:t> &lt; 0.05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734" y="679572"/>
            <a:ext cx="3394186" cy="706964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1-Introduction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05" y="2464957"/>
            <a:ext cx="11435787" cy="368438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مطالعات حجمی مغز می تواند در تشخیص افتراقی علل مختلف زوال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عقل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(دمانس)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مفید باشد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بیماری آلزایمر معمولی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tAD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)،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هیپوکامپ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، که نقش اساسی در تثبیت اطلاعات از حافظه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کوتاه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مدت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به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بلندمدت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دارد، یکی از اولین ساختارهایی است که در برابر آتروفی آسیب پذیر است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هیپوکامپ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به عنوان نشانگر زیستی اصلی برای پیشرفت از اختلال شناختی خفیف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(MCI)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به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زوال عقل شناخته شده است.</a:t>
            </a: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کاهش حجم کل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هیپوکامپ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یک بیومارکر اختصاصی برای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AD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نیست ، 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زیرا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آتروفی هیپوکامپ می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تواند در اشکال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غیر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AD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دمانس وجود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داشته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08" y="582445"/>
            <a:ext cx="8761413" cy="7069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4-</a:t>
            </a:r>
            <a:r>
              <a:rPr lang="en-US" b="1" dirty="0" smtClean="0">
                <a:solidFill>
                  <a:srgbClr val="FFFF00"/>
                </a:solidFill>
              </a:rPr>
              <a:t>Conclusion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53" y="2438002"/>
            <a:ext cx="11505062" cy="31969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000" dirty="0" smtClean="0">
                <a:cs typeface="B Nazanin" panose="00000400000000000000" pitchFamily="2" charset="-78"/>
              </a:rPr>
              <a:t>در این مطالعه آتروفی دوطرفه در سابفیلدهای هیپوکامپ در </a:t>
            </a:r>
            <a:r>
              <a:rPr lang="fa-IR" sz="2000" dirty="0">
                <a:cs typeface="B Nazanin" panose="00000400000000000000" pitchFamily="2" charset="-78"/>
              </a:rPr>
              <a:t>بیماران </a:t>
            </a:r>
            <a:r>
              <a:rPr lang="en-US" sz="2000" dirty="0" err="1" smtClean="0">
                <a:cs typeface="B Nazanin" panose="00000400000000000000" pitchFamily="2" charset="-78"/>
              </a:rPr>
              <a:t>tAD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، 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LSD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، RSD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en-US" sz="2000" dirty="0" smtClean="0">
                <a:cs typeface="B Nazanin" panose="00000400000000000000" pitchFamily="2" charset="-78"/>
              </a:rPr>
              <a:t>PCA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در مقایسه با </a:t>
            </a:r>
            <a:r>
              <a:rPr lang="en-US" sz="2000" dirty="0" smtClean="0">
                <a:cs typeface="B Nazanin" panose="00000400000000000000" pitchFamily="2" charset="-78"/>
              </a:rPr>
              <a:t>NC</a:t>
            </a:r>
            <a:r>
              <a:rPr lang="fa-IR" sz="2000" dirty="0" smtClean="0">
                <a:cs typeface="B Nazanin" panose="00000400000000000000" pitchFamily="2" charset="-78"/>
              </a:rPr>
              <a:t> مشاهده شد.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69" y="643359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9" y="1270312"/>
            <a:ext cx="11887200" cy="558768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>
              <a:lnSpc>
                <a:spcPct val="170000"/>
              </a:lnSpc>
            </a:pPr>
            <a:r>
              <a:rPr lang="fa-IR" sz="1600" dirty="0">
                <a:cs typeface="B Nazanin" panose="00000400000000000000" pitchFamily="2" charset="-78"/>
              </a:rPr>
              <a:t>در این مطالعه آتروفی دوطرفه در سابفیلدهای هیپوکامپ در بیماران </a:t>
            </a:r>
            <a:r>
              <a:rPr lang="en-US" sz="1600" dirty="0" err="1">
                <a:cs typeface="B Nazanin" panose="00000400000000000000" pitchFamily="2" charset="-78"/>
              </a:rPr>
              <a:t>tAD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sz="1600" dirty="0">
                <a:cs typeface="B Nazanin" panose="00000400000000000000" pitchFamily="2" charset="-78"/>
              </a:rPr>
              <a:t>، 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sz="1600" dirty="0">
                <a:cs typeface="B Nazanin" panose="00000400000000000000" pitchFamily="2" charset="-78"/>
              </a:rPr>
              <a:t>LSD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sz="1600" dirty="0">
                <a:cs typeface="B Nazanin" panose="00000400000000000000" pitchFamily="2" charset="-78"/>
              </a:rPr>
              <a:t>، RSD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sz="1600" dirty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و </a:t>
            </a:r>
            <a:r>
              <a:rPr lang="en-US" sz="1600" dirty="0">
                <a:cs typeface="B Nazanin" panose="00000400000000000000" pitchFamily="2" charset="-78"/>
              </a:rPr>
              <a:t>PCA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en-US" sz="1600" dirty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در مقایسه با </a:t>
            </a:r>
            <a:r>
              <a:rPr lang="en-US" sz="1600" dirty="0">
                <a:cs typeface="B Nazanin" panose="00000400000000000000" pitchFamily="2" charset="-78"/>
              </a:rPr>
              <a:t>NC</a:t>
            </a:r>
            <a:r>
              <a:rPr lang="fa-IR" sz="1600" dirty="0">
                <a:cs typeface="B Nazanin" panose="00000400000000000000" pitchFamily="2" charset="-78"/>
              </a:rPr>
              <a:t> مشاهده شد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1600" dirty="0" smtClean="0">
                <a:cs typeface="B Nazanin" panose="00000400000000000000" pitchFamily="2" charset="-78"/>
              </a:rPr>
              <a:t>تجزیه </a:t>
            </a:r>
            <a:r>
              <a:rPr lang="fa-IR" sz="1600" dirty="0">
                <a:cs typeface="B Nazanin" panose="00000400000000000000" pitchFamily="2" charset="-78"/>
              </a:rPr>
              <a:t>و تحلیل </a:t>
            </a:r>
            <a:r>
              <a:rPr lang="en-US" sz="1600" dirty="0" smtClean="0">
                <a:cs typeface="B Nazanin" panose="00000400000000000000" pitchFamily="2" charset="-78"/>
              </a:rPr>
              <a:t>ROC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نشان داد که برخی از </a:t>
            </a:r>
            <a:r>
              <a:rPr lang="fa-IR" sz="1600" dirty="0" smtClean="0">
                <a:cs typeface="B Nazanin" panose="00000400000000000000" pitchFamily="2" charset="-78"/>
              </a:rPr>
              <a:t>سابفیلدهای هیپوکامپ </a:t>
            </a:r>
            <a:r>
              <a:rPr lang="fa-IR" sz="1600" dirty="0">
                <a:cs typeface="B Nazanin" panose="00000400000000000000" pitchFamily="2" charset="-78"/>
              </a:rPr>
              <a:t>از نظر تمایز دقیق‌تر از </a:t>
            </a:r>
            <a:r>
              <a:rPr lang="fa-IR" sz="1600" dirty="0" smtClean="0">
                <a:cs typeface="B Nazanin" panose="00000400000000000000" pitchFamily="2" charset="-78"/>
              </a:rPr>
              <a:t>کل هیپوکامپ بودند ، </a:t>
            </a:r>
            <a:r>
              <a:rPr lang="fa-IR" sz="1600" dirty="0">
                <a:cs typeface="B Nazanin" panose="00000400000000000000" pitchFamily="2" charset="-78"/>
              </a:rPr>
              <a:t>اما هیچ یک تفاوت </a:t>
            </a:r>
            <a:r>
              <a:rPr lang="fa-IR" sz="1600" dirty="0" smtClean="0">
                <a:cs typeface="B Nazanin" panose="00000400000000000000" pitchFamily="2" charset="-78"/>
              </a:rPr>
              <a:t>معنی‌دار در قدرت تمایز بین بیماریها مشاهده نشد.</a:t>
            </a:r>
            <a:endParaRPr lang="en-US" sz="1600" dirty="0" smtClean="0">
              <a:cs typeface="B Nazanin" panose="00000400000000000000" pitchFamily="2" charset="-78"/>
            </a:endParaRPr>
          </a:p>
          <a:p>
            <a:pPr>
              <a:lnSpc>
                <a:spcPct val="170000"/>
              </a:lnSpc>
            </a:pPr>
            <a:endParaRPr lang="en-US" sz="1600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1600" dirty="0" smtClean="0">
                <a:cs typeface="B Nazanin" panose="00000400000000000000" pitchFamily="2" charset="-78"/>
              </a:rPr>
              <a:t>در </a:t>
            </a:r>
            <a:r>
              <a:rPr lang="en-US" sz="1600" dirty="0" smtClean="0">
                <a:cs typeface="B Nazanin" panose="00000400000000000000" pitchFamily="2" charset="-78"/>
              </a:rPr>
              <a:t>LSD</a:t>
            </a:r>
            <a:r>
              <a:rPr lang="fa-IR" sz="1600" dirty="0" smtClean="0">
                <a:cs typeface="B Nazanin" panose="00000400000000000000" pitchFamily="2" charset="-78"/>
              </a:rPr>
              <a:t> آتروفی بیشتر در </a:t>
            </a:r>
            <a:r>
              <a:rPr lang="en-US" sz="1600" dirty="0" smtClean="0">
                <a:cs typeface="B Nazanin" panose="00000400000000000000" pitchFamily="2" charset="-78"/>
              </a:rPr>
              <a:t>CA2/3</a:t>
            </a:r>
            <a:r>
              <a:rPr lang="en-US" sz="1600" dirty="0">
                <a:cs typeface="B Nazanin" panose="00000400000000000000" pitchFamily="2" charset="-78"/>
              </a:rPr>
              <a:t>, CA4/DG, </a:t>
            </a:r>
            <a:r>
              <a:rPr lang="en-US" sz="1600" dirty="0" err="1">
                <a:cs typeface="B Nazanin" panose="00000400000000000000" pitchFamily="2" charset="-78"/>
              </a:rPr>
              <a:t>subiculum</a:t>
            </a:r>
            <a:r>
              <a:rPr lang="en-US" sz="1600" dirty="0">
                <a:cs typeface="B Nazanin" panose="00000400000000000000" pitchFamily="2" charset="-78"/>
              </a:rPr>
              <a:t>, </a:t>
            </a:r>
            <a:r>
              <a:rPr lang="en-US" sz="1600" dirty="0" err="1" smtClean="0">
                <a:cs typeface="B Nazanin" panose="00000400000000000000" pitchFamily="2" charset="-78"/>
              </a:rPr>
              <a:t>presubiclum</a:t>
            </a:r>
            <a:r>
              <a:rPr lang="fa-IR" sz="1600" dirty="0" smtClean="0">
                <a:cs typeface="B Nazanin" panose="00000400000000000000" pitchFamily="2" charset="-78"/>
              </a:rPr>
              <a:t> چپ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cs typeface="B Nazanin" panose="00000400000000000000" pitchFamily="2" charset="-78"/>
              </a:rPr>
              <a:t>و در </a:t>
            </a:r>
            <a:r>
              <a:rPr lang="en-US" sz="1600" dirty="0" smtClean="0">
                <a:cs typeface="B Nazanin" panose="00000400000000000000" pitchFamily="2" charset="-78"/>
              </a:rPr>
              <a:t>RSD</a:t>
            </a:r>
            <a:r>
              <a:rPr lang="fa-IR" sz="1600" dirty="0" smtClean="0">
                <a:cs typeface="B Nazanin" panose="00000400000000000000" pitchFamily="2" charset="-78"/>
              </a:rPr>
              <a:t> نیز در سمت راست مشاهده </a:t>
            </a:r>
            <a:r>
              <a:rPr lang="fa-IR" sz="1600" dirty="0">
                <a:cs typeface="B Nazanin" panose="00000400000000000000" pitchFamily="2" charset="-78"/>
              </a:rPr>
              <a:t>شد. مطالعات قبلی </a:t>
            </a:r>
            <a:r>
              <a:rPr lang="fa-IR" sz="1600" dirty="0" smtClean="0">
                <a:cs typeface="B Nazanin" panose="00000400000000000000" pitchFamily="2" charset="-78"/>
              </a:rPr>
              <a:t>نیزعدم </a:t>
            </a:r>
            <a:r>
              <a:rPr lang="fa-IR" sz="1600" dirty="0">
                <a:cs typeface="B Nazanin" panose="00000400000000000000" pitchFamily="2" charset="-78"/>
              </a:rPr>
              <a:t>تقارن </a:t>
            </a:r>
            <a:r>
              <a:rPr lang="fa-IR" sz="1600" dirty="0" smtClean="0">
                <a:cs typeface="B Nazanin" panose="00000400000000000000" pitchFamily="2" charset="-78"/>
              </a:rPr>
              <a:t>چپ-راست و </a:t>
            </a:r>
            <a:r>
              <a:rPr lang="fa-IR" sz="1600" dirty="0">
                <a:cs typeface="B Nazanin" panose="00000400000000000000" pitchFamily="2" charset="-78"/>
              </a:rPr>
              <a:t>قدامی-خلفی </a:t>
            </a:r>
            <a:r>
              <a:rPr lang="fa-IR" sz="1600" dirty="0" smtClean="0">
                <a:cs typeface="B Nazanin" panose="00000400000000000000" pitchFamily="2" charset="-78"/>
              </a:rPr>
              <a:t>در آتروفی </a:t>
            </a:r>
            <a:r>
              <a:rPr lang="fa-IR" sz="1600" dirty="0">
                <a:cs typeface="B Nazanin" panose="00000400000000000000" pitchFamily="2" charset="-78"/>
              </a:rPr>
              <a:t>هیپوکامپ را در </a:t>
            </a:r>
            <a:r>
              <a:rPr lang="en-US" sz="1600" dirty="0">
                <a:cs typeface="B Nazanin" panose="00000400000000000000" pitchFamily="2" charset="-78"/>
              </a:rPr>
              <a:t>SD </a:t>
            </a:r>
            <a:r>
              <a:rPr lang="fa-IR" sz="1600" dirty="0" smtClean="0">
                <a:cs typeface="B Nazanin" panose="00000400000000000000" pitchFamily="2" charset="-78"/>
              </a:rPr>
              <a:t> در </a:t>
            </a:r>
            <a:r>
              <a:rPr lang="fa-IR" sz="1600" dirty="0">
                <a:cs typeface="B Nazanin" panose="00000400000000000000" pitchFamily="2" charset="-78"/>
              </a:rPr>
              <a:t>مقایسه با </a:t>
            </a:r>
            <a:r>
              <a:rPr lang="en-US" sz="1600" dirty="0" smtClean="0">
                <a:cs typeface="B Nazanin" panose="00000400000000000000" pitchFamily="2" charset="-78"/>
              </a:rPr>
              <a:t>AD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گزارش کردند</a:t>
            </a:r>
            <a:r>
              <a:rPr lang="fa-IR" sz="16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endParaRPr lang="fa-IR" sz="16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1600" dirty="0">
                <a:cs typeface="B Nazanin" panose="00000400000000000000" pitchFamily="2" charset="-78"/>
              </a:rPr>
              <a:t>در مطالعه ما، </a:t>
            </a:r>
            <a:r>
              <a:rPr lang="fa-IR" sz="1600" dirty="0" smtClean="0">
                <a:cs typeface="B Nazanin" panose="00000400000000000000" pitchFamily="2" charset="-78"/>
              </a:rPr>
              <a:t>در گروه </a:t>
            </a:r>
            <a:r>
              <a:rPr lang="en-US" sz="1600" dirty="0" smtClean="0">
                <a:cs typeface="B Nazanin" panose="00000400000000000000" pitchFamily="2" charset="-78"/>
              </a:rPr>
              <a:t>DLB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هیچ آتروفی قابل‌توجهی در </a:t>
            </a:r>
            <a:r>
              <a:rPr lang="fa-IR" sz="1600" dirty="0" smtClean="0">
                <a:cs typeface="B Nazanin" panose="00000400000000000000" pitchFamily="2" charset="-78"/>
              </a:rPr>
              <a:t>هیچکدام از سابفیلدهای </a:t>
            </a:r>
            <a:r>
              <a:rPr lang="fa-IR" sz="1600" dirty="0">
                <a:cs typeface="B Nazanin" panose="00000400000000000000" pitchFamily="2" charset="-78"/>
              </a:rPr>
              <a:t>هیپوکامپ در مقایسه </a:t>
            </a:r>
            <a:r>
              <a:rPr lang="fa-IR" sz="1600" dirty="0" smtClean="0">
                <a:cs typeface="B Nazanin" panose="00000400000000000000" pitchFamily="2" charset="-78"/>
              </a:rPr>
              <a:t>با گروه  </a:t>
            </a:r>
            <a:r>
              <a:rPr lang="en-US" sz="1600" dirty="0" smtClean="0">
                <a:cs typeface="B Nazanin" panose="00000400000000000000" pitchFamily="2" charset="-78"/>
              </a:rPr>
              <a:t>NC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cs typeface="B Nazanin" panose="00000400000000000000" pitchFamily="2" charset="-78"/>
              </a:rPr>
              <a:t>مشاهده نشد،  و حتی </a:t>
            </a:r>
            <a:r>
              <a:rPr lang="fa-IR" sz="1600" dirty="0">
                <a:cs typeface="B Nazanin" panose="00000400000000000000" pitchFamily="2" charset="-78"/>
              </a:rPr>
              <a:t>تفاوت‌های آماری معنی‌داری را بین گروه‌های </a:t>
            </a:r>
            <a:r>
              <a:rPr lang="en-US" sz="1600" dirty="0" smtClean="0">
                <a:cs typeface="B Nazanin" panose="00000400000000000000" pitchFamily="2" charset="-78"/>
              </a:rPr>
              <a:t>DLB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و </a:t>
            </a:r>
            <a:r>
              <a:rPr lang="en-US" sz="1600" dirty="0" err="1">
                <a:cs typeface="B Nazanin" panose="00000400000000000000" pitchFamily="2" charset="-78"/>
              </a:rPr>
              <a:t>tAD</a:t>
            </a:r>
            <a:r>
              <a:rPr lang="en-US" sz="1600" dirty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cs typeface="B Nazanin" panose="00000400000000000000" pitchFamily="2" charset="-78"/>
              </a:rPr>
              <a:t> نشان </a:t>
            </a:r>
            <a:r>
              <a:rPr lang="fa-IR" sz="1600" dirty="0">
                <a:cs typeface="B Nazanin" panose="00000400000000000000" pitchFamily="2" charset="-78"/>
              </a:rPr>
              <a:t>دهیم</a:t>
            </a:r>
            <a:r>
              <a:rPr lang="fa-IR" sz="1600" dirty="0" smtClean="0">
                <a:cs typeface="B Nazanin" panose="00000400000000000000" pitchFamily="2" charset="-78"/>
              </a:rPr>
              <a:t>. مطالعات قبلی گزارشات متناقضی ارائه داده اند. </a:t>
            </a:r>
          </a:p>
          <a:p>
            <a:pPr algn="r" rtl="1">
              <a:lnSpc>
                <a:spcPct val="170000"/>
              </a:lnSpc>
            </a:pPr>
            <a:r>
              <a:rPr lang="fa-IR" sz="1600" dirty="0" smtClean="0">
                <a:cs typeface="B Nazanin" panose="00000400000000000000" pitchFamily="2" charset="-78"/>
              </a:rPr>
              <a:t>در مطالعات قبلی در </a:t>
            </a:r>
            <a:r>
              <a:rPr lang="en-US" sz="1600" dirty="0" smtClean="0">
                <a:cs typeface="B Nazanin" panose="00000400000000000000" pitchFamily="2" charset="-78"/>
              </a:rPr>
              <a:t>AD</a:t>
            </a:r>
            <a:r>
              <a:rPr lang="fa-IR" sz="1600" dirty="0" smtClean="0">
                <a:cs typeface="B Nazanin" panose="00000400000000000000" pitchFamily="2" charset="-78"/>
              </a:rPr>
              <a:t> آتروفی </a:t>
            </a:r>
            <a:r>
              <a:rPr lang="fa-IR" sz="1600" dirty="0">
                <a:cs typeface="B Nazanin" panose="00000400000000000000" pitchFamily="2" charset="-78"/>
              </a:rPr>
              <a:t>قابل توجهی بیشتری </a:t>
            </a:r>
            <a:r>
              <a:rPr lang="fa-IR" sz="1600" dirty="0" smtClean="0">
                <a:cs typeface="B Nazanin" panose="00000400000000000000" pitchFamily="2" charset="-78"/>
              </a:rPr>
              <a:t>در </a:t>
            </a:r>
            <a:r>
              <a:rPr lang="en-US" sz="1600" dirty="0">
                <a:cs typeface="B Nazanin" panose="00000400000000000000" pitchFamily="2" charset="-78"/>
              </a:rPr>
              <a:t>CA1، CA2/3 </a:t>
            </a:r>
            <a:r>
              <a:rPr lang="fa-IR" sz="1600" dirty="0">
                <a:cs typeface="B Nazanin" panose="00000400000000000000" pitchFamily="2" charset="-78"/>
              </a:rPr>
              <a:t>و سابیکولوم به صورت دوطرفه </a:t>
            </a:r>
            <a:r>
              <a:rPr lang="fa-IR" sz="1600" dirty="0" smtClean="0">
                <a:cs typeface="B Nazanin" panose="00000400000000000000" pitchFamily="2" charset="-78"/>
              </a:rPr>
              <a:t>گزارش شده است، در </a:t>
            </a:r>
            <a:r>
              <a:rPr lang="fa-IR" sz="1600" dirty="0">
                <a:cs typeface="B Nazanin" panose="00000400000000000000" pitchFamily="2" charset="-78"/>
              </a:rPr>
              <a:t>حالی </a:t>
            </a:r>
            <a:r>
              <a:rPr lang="fa-IR" sz="1600" dirty="0" smtClean="0">
                <a:cs typeface="B Nazanin" panose="00000400000000000000" pitchFamily="2" charset="-78"/>
              </a:rPr>
              <a:t>که در  </a:t>
            </a:r>
            <a:r>
              <a:rPr lang="en-US" sz="1600" dirty="0">
                <a:cs typeface="B Nazanin" panose="00000400000000000000" pitchFamily="2" charset="-78"/>
              </a:rPr>
              <a:t>DLB </a:t>
            </a:r>
            <a:r>
              <a:rPr lang="fa-IR" sz="1600" dirty="0" smtClean="0">
                <a:cs typeface="B Nazanin" panose="00000400000000000000" pitchFamily="2" charset="-78"/>
              </a:rPr>
              <a:t> آتروفی اغلب در </a:t>
            </a:r>
            <a:r>
              <a:rPr lang="en-US" sz="1600" dirty="0" smtClean="0">
                <a:cs typeface="B Nazanin" panose="00000400000000000000" pitchFamily="2" charset="-78"/>
              </a:rPr>
              <a:t>CA1 </a:t>
            </a:r>
            <a:r>
              <a:rPr lang="fa-IR" sz="1600" dirty="0">
                <a:cs typeface="B Nazanin" panose="00000400000000000000" pitchFamily="2" charset="-78"/>
              </a:rPr>
              <a:t>و سابیکولوم </a:t>
            </a:r>
            <a:r>
              <a:rPr lang="fa-IR" sz="1600" dirty="0" smtClean="0">
                <a:cs typeface="B Nazanin" panose="00000400000000000000" pitchFamily="2" charset="-78"/>
              </a:rPr>
              <a:t>سمت چپ در </a:t>
            </a:r>
            <a:r>
              <a:rPr lang="fa-IR" sz="1600" dirty="0">
                <a:cs typeface="B Nazanin" panose="00000400000000000000" pitchFamily="2" charset="-78"/>
              </a:rPr>
              <a:t>مقایسه با </a:t>
            </a:r>
            <a:r>
              <a:rPr lang="en-US" sz="1600" dirty="0" smtClean="0">
                <a:cs typeface="B Nazanin" panose="00000400000000000000" pitchFamily="2" charset="-78"/>
              </a:rPr>
              <a:t>NC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نشان داد</a:t>
            </a:r>
            <a:r>
              <a:rPr lang="fa-IR" sz="16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1600" dirty="0">
                <a:cs typeface="B Nazanin" panose="00000400000000000000" pitchFamily="2" charset="-78"/>
              </a:rPr>
              <a:t>محققان همچنین گزارش </a:t>
            </a:r>
            <a:r>
              <a:rPr lang="fa-IR" sz="1600" dirty="0" smtClean="0">
                <a:cs typeface="B Nazanin" panose="00000400000000000000" pitchFamily="2" charset="-78"/>
              </a:rPr>
              <a:t>داده اند </a:t>
            </a:r>
            <a:r>
              <a:rPr lang="fa-IR" sz="1600" dirty="0">
                <a:cs typeface="B Nazanin" panose="00000400000000000000" pitchFamily="2" charset="-78"/>
              </a:rPr>
              <a:t>که آتروفی هیپوکامپ در </a:t>
            </a:r>
            <a:r>
              <a:rPr lang="en-US" sz="1600" dirty="0">
                <a:cs typeface="B Nazanin" panose="00000400000000000000" pitchFamily="2" charset="-78"/>
              </a:rPr>
              <a:t>DLB </a:t>
            </a:r>
            <a:r>
              <a:rPr lang="fa-IR" sz="1600" dirty="0" smtClean="0">
                <a:cs typeface="B Nazanin" panose="00000400000000000000" pitchFamily="2" charset="-78"/>
              </a:rPr>
              <a:t> نسبت </a:t>
            </a:r>
            <a:r>
              <a:rPr lang="fa-IR" sz="1600" dirty="0">
                <a:cs typeface="B Nazanin" panose="00000400000000000000" pitchFamily="2" charset="-78"/>
              </a:rPr>
              <a:t>به </a:t>
            </a:r>
            <a:r>
              <a:rPr lang="en-US" sz="1600" dirty="0" smtClean="0">
                <a:cs typeface="B Nazanin" panose="00000400000000000000" pitchFamily="2" charset="-78"/>
              </a:rPr>
              <a:t>AD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cs typeface="B Nazanin" panose="00000400000000000000" pitchFamily="2" charset="-78"/>
              </a:rPr>
              <a:t>خفیف تر بود.</a:t>
            </a:r>
            <a:endParaRPr lang="en-US" sz="1600" dirty="0" smtClean="0">
              <a:cs typeface="B Nazanin" panose="00000400000000000000" pitchFamily="2" charset="-7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603500"/>
            <a:ext cx="11746230" cy="406019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در این مطالعه، بیماران </a:t>
            </a:r>
            <a:r>
              <a:rPr lang="en-US" dirty="0" err="1" smtClean="0">
                <a:cs typeface="B Nazanin" panose="00000400000000000000" pitchFamily="2" charset="-78"/>
              </a:rPr>
              <a:t>tAD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US" dirty="0" smtClean="0">
                <a:cs typeface="B Nazanin" panose="00000400000000000000" pitchFamily="2" charset="-78"/>
              </a:rPr>
              <a:t>PCA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از نظر حجم </a:t>
            </a:r>
            <a:r>
              <a:rPr lang="fa-IR" dirty="0" smtClean="0">
                <a:cs typeface="B Nazanin" panose="00000400000000000000" pitchFamily="2" charset="-78"/>
              </a:rPr>
              <a:t>سابفیلدها تفاوتی </a:t>
            </a:r>
            <a:r>
              <a:rPr lang="fa-IR" dirty="0">
                <a:cs typeface="B Nazanin" panose="00000400000000000000" pitchFamily="2" charset="-78"/>
              </a:rPr>
              <a:t>نداشتند. محققان به طور کلی معتقدند که </a:t>
            </a:r>
            <a:r>
              <a:rPr lang="en-US" dirty="0" smtClean="0">
                <a:cs typeface="B Nazanin" panose="00000400000000000000" pitchFamily="2" charset="-78"/>
              </a:rPr>
              <a:t>PCA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 اکثر </a:t>
            </a:r>
            <a:r>
              <a:rPr lang="fa-IR" dirty="0" smtClean="0">
                <a:cs typeface="B Nazanin" panose="00000400000000000000" pitchFamily="2" charset="-78"/>
              </a:rPr>
              <a:t>موارد به </a:t>
            </a:r>
            <a:r>
              <a:rPr lang="en-US" dirty="0" smtClean="0">
                <a:cs typeface="B Nazanin" panose="00000400000000000000" pitchFamily="2" charset="-78"/>
              </a:rPr>
              <a:t>AD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نسبت داده می شود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برخی از مطالعات گزارش می دهند که حجم ماده خاکستری در لوب </a:t>
            </a:r>
            <a:r>
              <a:rPr lang="fa-IR" b="1" dirty="0">
                <a:cs typeface="B Nazanin" panose="00000400000000000000" pitchFamily="2" charset="-78"/>
              </a:rPr>
              <a:t>تمپورال میانی چپ </a:t>
            </a:r>
            <a:r>
              <a:rPr lang="fa-IR" b="1" dirty="0" smtClean="0">
                <a:cs typeface="B Nazanin" panose="00000400000000000000" pitchFamily="2" charset="-78"/>
              </a:rPr>
              <a:t>و </a:t>
            </a:r>
            <a:r>
              <a:rPr lang="fa-IR" dirty="0" smtClean="0">
                <a:cs typeface="B Nazanin" panose="00000400000000000000" pitchFamily="2" charset="-78"/>
              </a:rPr>
              <a:t>یا </a:t>
            </a:r>
            <a:r>
              <a:rPr lang="fa-IR" b="1" dirty="0" smtClean="0">
                <a:cs typeface="B Nazanin" panose="00000400000000000000" pitchFamily="2" charset="-78"/>
              </a:rPr>
              <a:t>حجم هیپوکامپ در </a:t>
            </a:r>
            <a:r>
              <a:rPr lang="fa-IR" dirty="0" smtClean="0">
                <a:cs typeface="B Nazanin" panose="00000400000000000000" pitchFamily="2" charset="-78"/>
              </a:rPr>
              <a:t>بیماران </a:t>
            </a:r>
            <a:r>
              <a:rPr lang="en-US" dirty="0" smtClean="0">
                <a:cs typeface="B Nazanin" panose="00000400000000000000" pitchFamily="2" charset="-78"/>
              </a:rPr>
              <a:t>PCA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بیشتر از بیماران مبتلا به </a:t>
            </a:r>
            <a:r>
              <a:rPr lang="en-US" dirty="0">
                <a:cs typeface="B Nazanin" panose="00000400000000000000" pitchFamily="2" charset="-78"/>
              </a:rPr>
              <a:t>AD </a:t>
            </a:r>
            <a:r>
              <a:rPr lang="fa-IR" dirty="0">
                <a:cs typeface="B Nazanin" panose="00000400000000000000" pitchFamily="2" charset="-78"/>
              </a:rPr>
              <a:t>بود</a:t>
            </a:r>
            <a:r>
              <a:rPr lang="fa-IR" dirty="0" smtClean="0">
                <a:cs typeface="B Nazanin" panose="00000400000000000000" pitchFamily="2" charset="-78"/>
              </a:rPr>
              <a:t>. با </a:t>
            </a:r>
            <a:r>
              <a:rPr lang="fa-IR" dirty="0">
                <a:cs typeface="B Nazanin" panose="00000400000000000000" pitchFamily="2" charset="-78"/>
              </a:rPr>
              <a:t>این حال، سایر مطالعات تفاوت معنی داری را در حجم هیپوکامپ دو طرفه و لوب های تمپورال </a:t>
            </a:r>
            <a:r>
              <a:rPr lang="fa-IR" dirty="0" smtClean="0">
                <a:cs typeface="B Nazanin" panose="00000400000000000000" pitchFamily="2" charset="-78"/>
              </a:rPr>
              <a:t>داخلی در  </a:t>
            </a:r>
            <a:r>
              <a:rPr lang="en-US" dirty="0" smtClean="0">
                <a:cs typeface="B Nazanin" panose="00000400000000000000" pitchFamily="2" charset="-78"/>
              </a:rPr>
              <a:t>PCA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US" dirty="0" err="1" smtClean="0">
                <a:cs typeface="B Nazanin" panose="00000400000000000000" pitchFamily="2" charset="-78"/>
              </a:rPr>
              <a:t>tAD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گزارش نکرده اند.</a:t>
            </a:r>
          </a:p>
          <a:p>
            <a:pPr algn="r" rtl="1">
              <a:lnSpc>
                <a:spcPct val="150000"/>
              </a:lnSpc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آتروفی نامتقارن هیپوکامپ در بیماران </a:t>
            </a:r>
            <a:r>
              <a:rPr lang="en-US" dirty="0" err="1" smtClean="0">
                <a:cs typeface="B Nazanin" panose="00000400000000000000" pitchFamily="2" charset="-78"/>
              </a:rPr>
              <a:t>tAD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بیشتر از بیماران </a:t>
            </a:r>
            <a:r>
              <a:rPr lang="en-US" dirty="0">
                <a:cs typeface="B Nazanin" panose="00000400000000000000" pitchFamily="2" charset="-78"/>
              </a:rPr>
              <a:t>PCA </a:t>
            </a:r>
            <a:r>
              <a:rPr lang="fa-IR" dirty="0" smtClean="0">
                <a:cs typeface="B Nazanin" panose="00000400000000000000" pitchFamily="2" charset="-78"/>
              </a:rPr>
              <a:t> بود</a:t>
            </a:r>
            <a:r>
              <a:rPr lang="fa-IR" dirty="0">
                <a:cs typeface="B Nazanin" panose="00000400000000000000" pitchFamily="2" charset="-78"/>
              </a:rPr>
              <a:t>، که نشان می دهد افراد </a:t>
            </a:r>
            <a:r>
              <a:rPr lang="en-US" dirty="0" err="1" smtClean="0">
                <a:cs typeface="B Nazanin" panose="00000400000000000000" pitchFamily="2" charset="-78"/>
              </a:rPr>
              <a:t>tAD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 برابر آتروفی یک طرفه آسیب پذیرتر بودند، که ممکن است به تشخیص در کار کلینیک کمک کند.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169" y="643359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14" y="2560320"/>
            <a:ext cx="11155156" cy="383667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حجم </a:t>
            </a:r>
            <a:r>
              <a:rPr lang="fa-IR" dirty="0" smtClean="0">
                <a:cs typeface="B Nazanin" panose="00000400000000000000" pitchFamily="2" charset="-78"/>
              </a:rPr>
              <a:t>سابفیلدهای هیپوکامپ </a:t>
            </a:r>
            <a:r>
              <a:rPr lang="fa-IR" dirty="0">
                <a:cs typeface="B Nazanin" panose="00000400000000000000" pitchFamily="2" charset="-78"/>
              </a:rPr>
              <a:t>ارتباط نزدیکی با توانایی های حافظه داشت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مطالعات دیگر</a:t>
            </a:r>
            <a:r>
              <a:rPr lang="fa-IR" b="1" dirty="0" smtClean="0">
                <a:cs typeface="B Nazanin" panose="00000400000000000000" pitchFamily="2" charset="-78"/>
              </a:rPr>
              <a:t>: </a:t>
            </a:r>
            <a:r>
              <a:rPr lang="fa-IR" dirty="0" smtClean="0">
                <a:cs typeface="B Nazanin" panose="00000400000000000000" pitchFamily="2" charset="-78"/>
              </a:rPr>
              <a:t>همبستگی </a:t>
            </a:r>
            <a:r>
              <a:rPr lang="fa-IR" dirty="0">
                <a:cs typeface="B Nazanin" panose="00000400000000000000" pitchFamily="2" charset="-78"/>
              </a:rPr>
              <a:t>مثبت بین حجم </a:t>
            </a:r>
            <a:r>
              <a:rPr lang="en-US" dirty="0" err="1" smtClean="0">
                <a:cs typeface="B Nazanin" panose="00000400000000000000" pitchFamily="2" charset="-78"/>
              </a:rPr>
              <a:t>PreSubiculum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err="1" smtClean="0">
                <a:cs typeface="B Nazanin" panose="00000400000000000000" pitchFamily="2" charset="-78"/>
              </a:rPr>
              <a:t>subiculum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با نمرات آزمونهای </a:t>
            </a:r>
            <a:r>
              <a:rPr lang="en-US" b="1" dirty="0" smtClean="0"/>
              <a:t>delayed recall </a:t>
            </a:r>
            <a:r>
              <a:rPr lang="fa-IR" b="1" dirty="0" smtClean="0"/>
              <a:t>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گروه </a:t>
            </a:r>
            <a:r>
              <a:rPr lang="en-US" dirty="0" smtClean="0">
                <a:cs typeface="B Nazanin" panose="00000400000000000000" pitchFamily="2" charset="-78"/>
              </a:rPr>
              <a:t>AD</a:t>
            </a:r>
            <a:r>
              <a:rPr lang="fa-IR" dirty="0" smtClean="0">
                <a:cs typeface="B Nazanin" panose="00000400000000000000" pitchFamily="2" charset="-78"/>
              </a:rPr>
              <a:t> وجود داشت.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ارتباط </a:t>
            </a:r>
            <a:r>
              <a:rPr lang="fa-IR" dirty="0">
                <a:cs typeface="B Nazanin" panose="00000400000000000000" pitchFamily="2" charset="-78"/>
              </a:rPr>
              <a:t>بین هیپوکامپ و حافظه اپیزودیک، </a:t>
            </a:r>
            <a:r>
              <a:rPr lang="en-US" dirty="0" smtClean="0">
                <a:cs typeface="B Nazanin" panose="00000400000000000000" pitchFamily="2" charset="-78"/>
              </a:rPr>
              <a:t>CA1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fa-IR" dirty="0" smtClean="0">
                <a:cs typeface="B Nazanin" panose="00000400000000000000" pitchFamily="2" charset="-78"/>
              </a:rPr>
              <a:t>سابیکولوم مشاهده شد.</a:t>
            </a:r>
          </a:p>
          <a:p>
            <a:pPr algn="r" rtl="1"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CA1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شدت در عملکرد حافظه دخیل بود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ct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>
                <a:cs typeface="B Nazanin" panose="00000400000000000000" pitchFamily="2" charset="-78"/>
              </a:rPr>
              <a:t>این حال، </a:t>
            </a:r>
            <a:r>
              <a:rPr lang="fa-IR" b="1" dirty="0" smtClean="0">
                <a:cs typeface="B Nazanin" panose="00000400000000000000" pitchFamily="2" charset="-78"/>
              </a:rPr>
              <a:t>در این مطالعه ارتباط </a:t>
            </a:r>
            <a:r>
              <a:rPr lang="fa-IR" b="1" dirty="0">
                <a:cs typeface="B Nazanin" panose="00000400000000000000" pitchFamily="2" charset="-78"/>
              </a:rPr>
              <a:t>معنی داری بین حجم </a:t>
            </a:r>
            <a:r>
              <a:rPr lang="en-US" b="1" dirty="0">
                <a:cs typeface="B Nazanin" panose="00000400000000000000" pitchFamily="2" charset="-78"/>
              </a:rPr>
              <a:t>CA1 </a:t>
            </a:r>
            <a:r>
              <a:rPr lang="fa-IR" b="1" dirty="0">
                <a:cs typeface="B Nazanin" panose="00000400000000000000" pitchFamily="2" charset="-78"/>
              </a:rPr>
              <a:t>و نمرات </a:t>
            </a:r>
            <a:r>
              <a:rPr lang="en-US" b="1" dirty="0"/>
              <a:t>memory recall </a:t>
            </a:r>
            <a:r>
              <a:rPr lang="fa-IR" b="1" dirty="0" smtClean="0"/>
              <a:t> </a:t>
            </a:r>
            <a:r>
              <a:rPr lang="fa-IR" b="1" dirty="0" smtClean="0">
                <a:cs typeface="B Nazanin" panose="00000400000000000000" pitchFamily="2" charset="-78"/>
              </a:rPr>
              <a:t>مشاهده نشد.</a:t>
            </a:r>
          </a:p>
          <a:p>
            <a:pPr algn="ct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این مطالعه تفاوت </a:t>
            </a:r>
            <a:r>
              <a:rPr lang="fa-IR" b="1" dirty="0">
                <a:cs typeface="B Nazanin" panose="00000400000000000000" pitchFamily="2" charset="-78"/>
              </a:rPr>
              <a:t>معنی داری در </a:t>
            </a:r>
            <a:r>
              <a:rPr lang="en-US" b="1" dirty="0" smtClean="0">
                <a:cs typeface="B Nazanin" panose="00000400000000000000" pitchFamily="2" charset="-78"/>
              </a:rPr>
              <a:t>CA1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بین گروه </a:t>
            </a:r>
            <a:r>
              <a:rPr lang="fa-IR" b="1" dirty="0" smtClean="0">
                <a:cs typeface="B Nazanin" panose="00000400000000000000" pitchFamily="2" charset="-78"/>
              </a:rPr>
              <a:t>ها نیز  </a:t>
            </a:r>
            <a:r>
              <a:rPr lang="fa-IR" b="1" dirty="0">
                <a:cs typeface="B Nazanin" panose="00000400000000000000" pitchFamily="2" charset="-78"/>
              </a:rPr>
              <a:t>مشاهده نکردیم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9169" y="643359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46" y="528954"/>
            <a:ext cx="4780019" cy="87318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Conclusion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limitations &amp; suggestions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740858"/>
            <a:ext cx="11628408" cy="481521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due to the low incidence of some types of dementia, the sample size included in this study is relatively </a:t>
            </a:r>
            <a:r>
              <a:rPr lang="en-US" sz="2000" dirty="0" smtClean="0"/>
              <a:t>small.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this study is </a:t>
            </a:r>
            <a:r>
              <a:rPr lang="en-US" sz="2000" dirty="0" smtClean="0"/>
              <a:t>a cross-sectional approach.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there was no pathological evidence to further support the </a:t>
            </a:r>
            <a:r>
              <a:rPr lang="en-US" sz="2000" dirty="0" smtClean="0"/>
              <a:t>diagnosis.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hippocampal subfield volumes based on anatomical landmarks derived from </a:t>
            </a:r>
            <a:r>
              <a:rPr lang="en-US" sz="2000" dirty="0" smtClean="0"/>
              <a:t>atlases.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standardization of acquisition and analysis </a:t>
            </a:r>
            <a:r>
              <a:rPr lang="en-US" sz="2000" dirty="0" smtClean="0"/>
              <a:t>methods.</a:t>
            </a:r>
          </a:p>
          <a:p>
            <a:r>
              <a:rPr lang="en-US" sz="2000" b="1" dirty="0" smtClean="0"/>
              <a:t>Suggestion :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functional connections of diverse hippocampal </a:t>
            </a:r>
            <a:r>
              <a:rPr lang="en-US" sz="2000" dirty="0" err="1"/>
              <a:t>subregions</a:t>
            </a:r>
            <a:r>
              <a:rPr lang="en-US" sz="2000" dirty="0"/>
              <a:t> 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combine </a:t>
            </a:r>
            <a:r>
              <a:rPr lang="en-US" sz="2000" dirty="0"/>
              <a:t>the functional imaging, cerebral metabolism with cognitive </a:t>
            </a:r>
            <a:r>
              <a:rPr lang="en-US" sz="2000" dirty="0" smtClean="0"/>
              <a:t>function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study </a:t>
            </a:r>
            <a:r>
              <a:rPr lang="en-US" sz="2000" dirty="0"/>
              <a:t>longitudinal changes in hippocampal </a:t>
            </a:r>
            <a:r>
              <a:rPr lang="en-US" sz="2000" dirty="0" smtClean="0"/>
              <a:t>subfield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50" y="2512060"/>
            <a:ext cx="5362893" cy="114554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با تشکر از توجه شما 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61" y="1850447"/>
            <a:ext cx="11574683" cy="12751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هیپوکامپ از چندین </a:t>
            </a:r>
            <a:r>
              <a:rPr lang="fa-IR" sz="2000" dirty="0" smtClean="0">
                <a:cs typeface="B Nazanin" panose="00000400000000000000" pitchFamily="2" charset="-78"/>
              </a:rPr>
              <a:t>زیرشاخه(سابفیلد)  آناتومیک و </a:t>
            </a:r>
            <a:r>
              <a:rPr lang="fa-IR" sz="2000" dirty="0">
                <a:cs typeface="B Nazanin" panose="00000400000000000000" pitchFamily="2" charset="-78"/>
              </a:rPr>
              <a:t>عملکردی مختلف تشکیل شده </a:t>
            </a:r>
            <a:r>
              <a:rPr lang="fa-IR" sz="2000" dirty="0" smtClean="0">
                <a:cs typeface="B Nazanin" panose="00000400000000000000" pitchFamily="2" charset="-78"/>
              </a:rPr>
              <a:t>است شامل: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dentate </a:t>
            </a:r>
            <a:r>
              <a:rPr lang="en-US" b="1" dirty="0" err="1"/>
              <a:t>gyrus</a:t>
            </a:r>
            <a:r>
              <a:rPr lang="en-US" b="1" dirty="0"/>
              <a:t> (DG</a:t>
            </a:r>
            <a:r>
              <a:rPr lang="en-US" b="1" dirty="0" smtClean="0"/>
              <a:t>)</a:t>
            </a:r>
            <a:r>
              <a:rPr lang="fa-IR" b="1" dirty="0" smtClean="0"/>
              <a:t>-</a:t>
            </a:r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 err="1"/>
              <a:t>cornu</a:t>
            </a:r>
            <a:r>
              <a:rPr lang="en-US" b="1" dirty="0"/>
              <a:t> </a:t>
            </a:r>
            <a:r>
              <a:rPr lang="en-US" b="1" dirty="0" err="1"/>
              <a:t>ammonis</a:t>
            </a:r>
            <a:r>
              <a:rPr lang="en-US" b="1" dirty="0"/>
              <a:t> (CA) areas </a:t>
            </a:r>
            <a:r>
              <a:rPr lang="en-US" b="1" dirty="0" smtClean="0"/>
              <a:t>1–4</a:t>
            </a:r>
            <a:r>
              <a:rPr lang="fa-IR" b="1" dirty="0" smtClean="0"/>
              <a:t> </a:t>
            </a:r>
            <a:r>
              <a:rPr lang="en-US" b="1" dirty="0" smtClean="0"/>
              <a:t> - </a:t>
            </a:r>
            <a:r>
              <a:rPr lang="en-US" b="1" dirty="0"/>
              <a:t>the </a:t>
            </a:r>
            <a:r>
              <a:rPr lang="en-US" b="1" dirty="0" err="1" smtClean="0"/>
              <a:t>subiculum</a:t>
            </a:r>
            <a:r>
              <a:rPr lang="en-US" b="1" dirty="0" smtClean="0"/>
              <a:t> - </a:t>
            </a:r>
            <a:r>
              <a:rPr lang="en-US" b="1" dirty="0" err="1" smtClean="0"/>
              <a:t>presubiculum</a:t>
            </a:r>
            <a:r>
              <a:rPr lang="en-US" b="1" dirty="0" smtClean="0"/>
              <a:t> </a:t>
            </a:r>
            <a:r>
              <a:rPr lang="en-US" sz="2000" dirty="0"/>
              <a:t> </a:t>
            </a:r>
          </a:p>
        </p:txBody>
      </p:sp>
      <p:pic>
        <p:nvPicPr>
          <p:cNvPr id="4" name="Picture 3" descr="fimbria [Operative Neurosurgery]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/>
          <a:stretch/>
        </p:blipFill>
        <p:spPr bwMode="auto">
          <a:xfrm>
            <a:off x="7167666" y="4057648"/>
            <a:ext cx="4467828" cy="284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mygdala-hippocamp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577"/>
            <a:ext cx="4676172" cy="328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95771" y="3151017"/>
            <a:ext cx="888227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سابفیلدها ممکن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 به طور انتخابی در بیماران مبتلا به علل مختلف زوال عقل آسیب ببینند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820545" y="643637"/>
            <a:ext cx="30350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Introduction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78427"/>
              </p:ext>
            </p:extLst>
          </p:nvPr>
        </p:nvGraphicFramePr>
        <p:xfrm>
          <a:off x="109182" y="0"/>
          <a:ext cx="1208281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3606" y="1311300"/>
            <a:ext cx="3676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(MCI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)= Mild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cognitive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impairment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525" y="925828"/>
            <a:ext cx="2615927" cy="70696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Aim of study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32" y="2373597"/>
            <a:ext cx="11470512" cy="42329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هدف از این مطالعه بررسی الگوی آتروفی سابفیلدهای هیپوکامپ در بیماران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AD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،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SD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،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PCA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،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DLB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با استفاده از تصویربرداری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MRI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بخشبندی اتوماتیک می باشد.</a:t>
            </a:r>
          </a:p>
          <a:p>
            <a:pPr algn="just">
              <a:lnSpc>
                <a:spcPct val="150000"/>
              </a:lnSpc>
            </a:pPr>
            <a:r>
              <a:rPr lang="en-US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AD : </a:t>
            </a:r>
            <a:r>
              <a:rPr lang="en-US" sz="1700" dirty="0" smtClean="0">
                <a:solidFill>
                  <a:schemeClr val="tx1"/>
                </a:solidFill>
                <a:cs typeface="B Nazanin" panose="00000400000000000000" pitchFamily="2" charset="-78"/>
              </a:rPr>
              <a:t>Alzheimer Disease</a:t>
            </a:r>
          </a:p>
          <a:p>
            <a:pPr algn="just">
              <a:lnSpc>
                <a:spcPct val="150000"/>
              </a:lnSpc>
            </a:pPr>
            <a:r>
              <a:rPr lang="en-US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SD: </a:t>
            </a:r>
            <a:r>
              <a:rPr lang="en-US" sz="1700" dirty="0" smtClean="0">
                <a:solidFill>
                  <a:schemeClr val="tx1"/>
                </a:solidFill>
                <a:cs typeface="B Nazanin" panose="00000400000000000000" pitchFamily="2" charset="-78"/>
              </a:rPr>
              <a:t>Semantic Dementia</a:t>
            </a:r>
          </a:p>
          <a:p>
            <a:pPr algn="just">
              <a:lnSpc>
                <a:spcPct val="150000"/>
              </a:lnSpc>
            </a:pPr>
            <a:r>
              <a:rPr lang="en-US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PCA : </a:t>
            </a:r>
            <a:r>
              <a:rPr lang="en-US" sz="1700" dirty="0" smtClean="0">
                <a:solidFill>
                  <a:schemeClr val="tx1"/>
                </a:solidFill>
                <a:cs typeface="B Nazanin" panose="00000400000000000000" pitchFamily="2" charset="-78"/>
              </a:rPr>
              <a:t>Posterior cortex Atrophy</a:t>
            </a:r>
          </a:p>
          <a:p>
            <a:pPr lvl="0" algn="just">
              <a:lnSpc>
                <a:spcPct val="150000"/>
              </a:lnSpc>
            </a:pPr>
            <a:r>
              <a:rPr lang="en-US" sz="17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DLB: </a:t>
            </a:r>
            <a:r>
              <a:rPr lang="en-US" sz="1700" dirty="0" smtClean="0">
                <a:solidFill>
                  <a:schemeClr val="tx1"/>
                </a:solidFill>
                <a:cs typeface="B Nazanin" panose="00000400000000000000" pitchFamily="2" charset="-78"/>
              </a:rPr>
              <a:t>Lewy body dementia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مطالعات قبلی،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با توجه به پیچیدگی ساختار داخلی هیپوکامپ، الگوهای مختلف آتروفی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سابفیلدهای هیپوکامپ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دمانسهای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مختلف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بطور روشن و واضح مشخص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نشده است.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827408" y="576032"/>
            <a:ext cx="3035081" cy="487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Introduction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054" y="739454"/>
            <a:ext cx="2770496" cy="70696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Literature review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9" y="1446418"/>
            <a:ext cx="11928142" cy="54115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>
              <a:buFont typeface="+mj-lt"/>
              <a:buAutoNum type="arabicPeriod"/>
            </a:pPr>
            <a:r>
              <a:rPr lang="en-US" sz="2000" b="1" dirty="0">
                <a:cs typeface="B Nazanin" panose="00000400000000000000" pitchFamily="2" charset="-78"/>
              </a:rPr>
              <a:t> AD</a:t>
            </a:r>
            <a:r>
              <a:rPr lang="fa-IR" sz="2000" b="1" dirty="0">
                <a:cs typeface="B Nazanin" panose="00000400000000000000" pitchFamily="2" charset="-78"/>
              </a:rPr>
              <a:t> : </a:t>
            </a:r>
            <a:r>
              <a:rPr lang="fa-IR" sz="2000" dirty="0">
                <a:cs typeface="B Nazanin" panose="00000400000000000000" pitchFamily="2" charset="-78"/>
              </a:rPr>
              <a:t>برخی مطالعات آتروفی در </a:t>
            </a:r>
            <a:r>
              <a:rPr lang="en-US" sz="2000" dirty="0" err="1">
                <a:cs typeface="B Nazanin" panose="00000400000000000000" pitchFamily="2" charset="-78"/>
              </a:rPr>
              <a:t>presubicular-subicular</a:t>
            </a:r>
            <a:r>
              <a:rPr lang="en-US" sz="2000" dirty="0">
                <a:cs typeface="B Nazanin" panose="00000400000000000000" pitchFamily="2" charset="-78"/>
              </a:rPr>
              <a:t> complex</a:t>
            </a:r>
            <a:r>
              <a:rPr lang="fa-IR" sz="2000" dirty="0">
                <a:cs typeface="B Nazanin" panose="00000400000000000000" pitchFamily="2" charset="-78"/>
              </a:rPr>
              <a:t> گزار شداده اند</a:t>
            </a:r>
          </a:p>
          <a:p>
            <a:pPr algn="r" rtl="1">
              <a:buFont typeface="+mj-lt"/>
              <a:buAutoNum type="arabicPeriod"/>
            </a:pPr>
            <a:endParaRPr lang="fa-IR" b="1" dirty="0"/>
          </a:p>
          <a:p>
            <a:pPr algn="r" rtl="1">
              <a:buFont typeface="+mj-lt"/>
              <a:buAutoNum type="arabicPeriod"/>
            </a:pPr>
            <a:r>
              <a:rPr lang="en-US" b="1" dirty="0" smtClean="0"/>
              <a:t>Dementia </a:t>
            </a:r>
            <a:r>
              <a:rPr lang="en-US" b="1" dirty="0"/>
              <a:t>with Lewy </a:t>
            </a:r>
            <a:r>
              <a:rPr lang="en-US" b="1" dirty="0" smtClean="0"/>
              <a:t>bodies(DLP):</a:t>
            </a:r>
            <a:r>
              <a:rPr lang="en-US" dirty="0" smtClean="0"/>
              <a:t>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تغییراتی در رفتار، شناخت و حرکت همراه است. شبیه بیماری پارکینسون است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مطالعات </a:t>
            </a:r>
            <a:r>
              <a:rPr lang="fa-IR" sz="2000" dirty="0">
                <a:cs typeface="B Nazanin" panose="00000400000000000000" pitchFamily="2" charset="-78"/>
              </a:rPr>
              <a:t>قبلی نشان می دهد </a:t>
            </a:r>
            <a:r>
              <a:rPr lang="fa-IR" sz="2000" dirty="0" smtClean="0">
                <a:cs typeface="B Nazanin" panose="00000400000000000000" pitchFamily="2" charset="-78"/>
              </a:rPr>
              <a:t>که در </a:t>
            </a:r>
            <a:r>
              <a:rPr lang="en-US" sz="2000" dirty="0">
                <a:cs typeface="B Nazanin" panose="00000400000000000000" pitchFamily="2" charset="-78"/>
              </a:rPr>
              <a:t>DLB </a:t>
            </a:r>
            <a:r>
              <a:rPr lang="fa-IR" sz="2000" dirty="0">
                <a:cs typeface="B Nazanin" panose="00000400000000000000" pitchFamily="2" charset="-78"/>
              </a:rPr>
              <a:t>کاهش قابل توجهی در حجم </a:t>
            </a:r>
            <a:r>
              <a:rPr lang="en-US" sz="2000" dirty="0" smtClean="0">
                <a:cs typeface="B Nazanin" panose="00000400000000000000" pitchFamily="2" charset="-78"/>
              </a:rPr>
              <a:t>CA1 </a:t>
            </a:r>
            <a:r>
              <a:rPr lang="fa-IR" sz="2000" dirty="0" smtClean="0">
                <a:cs typeface="B Nazanin" panose="00000400000000000000" pitchFamily="2" charset="-78"/>
              </a:rPr>
              <a:t>و </a:t>
            </a:r>
            <a:r>
              <a:rPr lang="fa-IR" sz="2000" dirty="0">
                <a:cs typeface="B Nazanin" panose="00000400000000000000" pitchFamily="2" charset="-78"/>
              </a:rPr>
              <a:t>سابیکولوم در مقایسه با گروه نورمال </a:t>
            </a:r>
            <a:r>
              <a:rPr lang="en-US" sz="2000" dirty="0" smtClean="0">
                <a:cs typeface="B Nazanin" panose="00000400000000000000" pitchFamily="2" charset="-78"/>
              </a:rPr>
              <a:t>NC </a:t>
            </a:r>
            <a:r>
              <a:rPr lang="fa-IR" sz="2000" dirty="0" smtClean="0">
                <a:cs typeface="B Nazanin" panose="00000400000000000000" pitchFamily="2" charset="-78"/>
              </a:rPr>
              <a:t>داشته،  اما در مقایسه با گروه </a:t>
            </a:r>
            <a:r>
              <a:rPr lang="en-US" sz="2000" dirty="0" smtClean="0">
                <a:cs typeface="B Nazanin" panose="00000400000000000000" pitchFamily="2" charset="-78"/>
              </a:rPr>
              <a:t>AD</a:t>
            </a:r>
            <a:r>
              <a:rPr lang="fa-IR" sz="2000" dirty="0" smtClean="0">
                <a:cs typeface="B Nazanin" panose="00000400000000000000" pitchFamily="2" charset="-78"/>
              </a:rPr>
              <a:t>  </a:t>
            </a:r>
            <a:r>
              <a:rPr lang="fa-IR" sz="2000" dirty="0">
                <a:cs typeface="B Nazanin" panose="00000400000000000000" pitchFamily="2" charset="-78"/>
              </a:rPr>
              <a:t>آتروفی کمتری در </a:t>
            </a:r>
            <a:r>
              <a:rPr lang="en-US" sz="2000" dirty="0">
                <a:cs typeface="B Nazanin" panose="00000400000000000000" pitchFamily="2" charset="-78"/>
              </a:rPr>
              <a:t>CA1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fa-IR" sz="2000" dirty="0" smtClean="0">
                <a:cs typeface="B Nazanin" panose="00000400000000000000" pitchFamily="2" charset="-78"/>
              </a:rPr>
              <a:t>سابیکولوم مشاهده شده است.</a:t>
            </a:r>
          </a:p>
          <a:p>
            <a:pPr algn="r" rtl="1">
              <a:buFont typeface="+mj-lt"/>
              <a:buAutoNum type="arabicPeriod"/>
            </a:pPr>
            <a:endParaRPr lang="en-US" b="1" dirty="0"/>
          </a:p>
          <a:p>
            <a:pPr algn="r" rtl="1">
              <a:buFont typeface="+mj-lt"/>
              <a:buAutoNum type="arabicPeriod" startAt="3"/>
            </a:pPr>
            <a:r>
              <a:rPr lang="en-US" b="1" dirty="0" smtClean="0"/>
              <a:t>Semantic </a:t>
            </a:r>
            <a:r>
              <a:rPr lang="en-US" b="1" dirty="0"/>
              <a:t>dementia (SD</a:t>
            </a:r>
            <a:r>
              <a:rPr lang="en-US" b="1" dirty="0" smtClean="0"/>
              <a:t>) </a:t>
            </a:r>
            <a:r>
              <a:rPr lang="fa-IR" b="1" dirty="0" smtClean="0"/>
              <a:t>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با کاهش حافظه سمانتیک</a:t>
            </a:r>
            <a:r>
              <a:rPr lang="en-US" sz="2000" dirty="0">
                <a:cs typeface="B Nazanin" panose="00000400000000000000" pitchFamily="2" charset="-78"/>
              </a:rPr>
              <a:t>(semantic) </a:t>
            </a:r>
            <a:r>
              <a:rPr lang="fa-IR" sz="2000" dirty="0">
                <a:cs typeface="B Nazanin" panose="00000400000000000000" pitchFamily="2" charset="-78"/>
              </a:rPr>
              <a:t> و تاحدودی حافظه اپیزودیک</a:t>
            </a:r>
            <a:r>
              <a:rPr lang="en-US" sz="2000" dirty="0">
                <a:cs typeface="B Nazanin" panose="00000400000000000000" pitchFamily="2" charset="-78"/>
              </a:rPr>
              <a:t>(episodic) </a:t>
            </a:r>
            <a:r>
              <a:rPr lang="fa-IR" sz="2000" dirty="0">
                <a:cs typeface="B Nazanin" panose="00000400000000000000" pitchFamily="2" charset="-78"/>
              </a:rPr>
              <a:t> همراه است.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اغلب با آتروفی در ناحیه قدامی لوب تمپورال  همراه است.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آتروفی </a:t>
            </a:r>
            <a:r>
              <a:rPr lang="fa-IR" sz="2000" dirty="0">
                <a:cs typeface="B Nazanin" panose="00000400000000000000" pitchFamily="2" charset="-78"/>
              </a:rPr>
              <a:t>به صورت </a:t>
            </a:r>
            <a:r>
              <a:rPr lang="fa-IR" sz="2000" dirty="0">
                <a:cs typeface="B Nazanin" panose="00000400000000000000" pitchFamily="2" charset="-78"/>
              </a:rPr>
              <a:t>نامتقارن در </a:t>
            </a:r>
            <a:r>
              <a:rPr lang="fa-IR" sz="2000" dirty="0">
                <a:cs typeface="B Nazanin" panose="00000400000000000000" pitchFamily="2" charset="-78"/>
              </a:rPr>
              <a:t>نیمکره چپ یا راست مغز آشکار می شود و می </a:t>
            </a:r>
            <a:r>
              <a:rPr lang="fa-IR" sz="2000" dirty="0">
                <a:cs typeface="B Nazanin" panose="00000400000000000000" pitchFamily="2" charset="-78"/>
              </a:rPr>
              <a:t>توان به </a:t>
            </a:r>
            <a:r>
              <a:rPr lang="en-US" sz="2000" dirty="0">
                <a:cs typeface="B Nazanin" panose="00000400000000000000" pitchFamily="2" charset="-78"/>
              </a:rPr>
              <a:t>LSD</a:t>
            </a:r>
            <a:r>
              <a:rPr lang="fa-IR" sz="2000" dirty="0">
                <a:cs typeface="B Nazanin" panose="00000400000000000000" pitchFamily="2" charset="-78"/>
              </a:rPr>
              <a:t> یا </a:t>
            </a:r>
            <a:r>
              <a:rPr lang="en-US" sz="2000" dirty="0">
                <a:cs typeface="B Nazanin" panose="00000400000000000000" pitchFamily="2" charset="-78"/>
              </a:rPr>
              <a:t>RSD</a:t>
            </a:r>
            <a:r>
              <a:rPr lang="fa-IR" sz="2000" dirty="0">
                <a:cs typeface="B Nazanin" panose="00000400000000000000" pitchFamily="2" charset="-78"/>
              </a:rPr>
              <a:t> طبقه </a:t>
            </a:r>
            <a:r>
              <a:rPr lang="fa-IR" sz="2000" dirty="0">
                <a:cs typeface="B Nazanin" panose="00000400000000000000" pitchFamily="2" charset="-78"/>
              </a:rPr>
              <a:t>بندی </a:t>
            </a:r>
            <a:r>
              <a:rPr lang="fa-IR" sz="2000" dirty="0">
                <a:cs typeface="B Nazanin" panose="00000400000000000000" pitchFamily="2" charset="-78"/>
              </a:rPr>
              <a:t>کرد.</a:t>
            </a:r>
          </a:p>
          <a:p>
            <a:pPr algn="ctr" rtl="1"/>
            <a:r>
              <a:rPr lang="fa-IR" sz="2000" dirty="0">
                <a:cs typeface="B Nazanin" panose="00000400000000000000" pitchFamily="2" charset="-78"/>
              </a:rPr>
              <a:t>مطالعات قبلی آتروفی در </a:t>
            </a:r>
            <a:r>
              <a:rPr lang="en-US" sz="2000" dirty="0">
                <a:cs typeface="B Nazanin" panose="00000400000000000000" pitchFamily="2" charset="-78"/>
              </a:rPr>
              <a:t>CA1</a:t>
            </a:r>
            <a:r>
              <a:rPr lang="fa-IR" sz="2000" dirty="0">
                <a:cs typeface="B Nazanin" panose="00000400000000000000" pitchFamily="2" charset="-78"/>
              </a:rPr>
              <a:t> گزار شداده اند ، در حالیکه حجم </a:t>
            </a:r>
            <a:r>
              <a:rPr lang="en-US" sz="2000" dirty="0">
                <a:cs typeface="B Nazanin" panose="00000400000000000000" pitchFamily="2" charset="-78"/>
              </a:rPr>
              <a:t>DG</a:t>
            </a:r>
            <a:r>
              <a:rPr lang="fa-IR" sz="2000" dirty="0">
                <a:cs typeface="B Nazanin" panose="00000400000000000000" pitchFamily="2" charset="-78"/>
              </a:rPr>
              <a:t> بدون تغییر باقی مانده است.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95396" y="495762"/>
            <a:ext cx="3035081" cy="487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Introduction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93" y="2021575"/>
            <a:ext cx="11760744" cy="380110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 rtl="1">
              <a:buFont typeface="+mj-lt"/>
              <a:buAutoNum type="arabicPeriod" startAt="4"/>
            </a:pP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Posterior cortical atrophy (PCA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همراه با کاهش پیشرونده مهارتهای پردازش بصری و دیگر عملکردهای منتج از لوبهای  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parietal, occipital, and </a:t>
            </a:r>
            <a:r>
              <a:rPr lang="en-US" sz="20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occipitotemporal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است.</a:t>
            </a:r>
          </a:p>
          <a:p>
            <a:pPr algn="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حافظه اپیزودیک در مراحل اولیه نسبتاً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دست نخورده می ماند. اما حجم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هیپوکامپ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مقایسه با گروه شاهد عادی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(NC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)،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به خصوص در دم هیپوکامپ فوقانی، به طور قابل توجهی کاهش می یابد.</a:t>
            </a: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261987" y="1063416"/>
            <a:ext cx="2756848" cy="574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FFFF00"/>
                </a:solidFill>
              </a:rPr>
              <a:t>Literature review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909294" y="679572"/>
            <a:ext cx="3035081" cy="487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Introduction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imbic System Diagra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0" b="6889"/>
          <a:stretch/>
        </p:blipFill>
        <p:spPr bwMode="auto">
          <a:xfrm>
            <a:off x="0" y="3678868"/>
            <a:ext cx="5972537" cy="3327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25" y="611369"/>
            <a:ext cx="8761413" cy="7069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2-Materials </a:t>
            </a:r>
            <a:r>
              <a:rPr lang="en-US" b="1" dirty="0">
                <a:solidFill>
                  <a:srgbClr val="FFFF00"/>
                </a:solidFill>
              </a:rPr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9" y="1487607"/>
            <a:ext cx="10328246" cy="50868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Participants: </a:t>
            </a:r>
            <a:r>
              <a:rPr lang="en-US" sz="2000" dirty="0" smtClean="0"/>
              <a:t>Recruited </a:t>
            </a:r>
            <a:r>
              <a:rPr lang="en-US" sz="2000" dirty="0"/>
              <a:t>from August 2016 to October 2018</a:t>
            </a:r>
          </a:p>
          <a:p>
            <a:pPr lvl="1"/>
            <a:r>
              <a:rPr lang="en-US" sz="1800" b="1" dirty="0" smtClean="0"/>
              <a:t>22 </a:t>
            </a:r>
            <a:r>
              <a:rPr lang="en-US" sz="1800" b="1" dirty="0"/>
              <a:t>tAD </a:t>
            </a:r>
            <a:r>
              <a:rPr lang="en-US" sz="1800" dirty="0"/>
              <a:t>patients, </a:t>
            </a:r>
            <a:endParaRPr lang="en-US" sz="1800" dirty="0" smtClean="0"/>
          </a:p>
          <a:p>
            <a:pPr lvl="1"/>
            <a:r>
              <a:rPr lang="en-US" sz="1800" b="1" dirty="0" smtClean="0"/>
              <a:t>34 </a:t>
            </a:r>
            <a:r>
              <a:rPr lang="en-US" sz="1800" b="1" dirty="0"/>
              <a:t>SD </a:t>
            </a:r>
            <a:r>
              <a:rPr lang="en-US" sz="1800" dirty="0"/>
              <a:t>patients (17 LSD and 17 RSD patients), </a:t>
            </a:r>
            <a:endParaRPr lang="en-US" sz="1800" dirty="0" smtClean="0"/>
          </a:p>
          <a:p>
            <a:pPr lvl="1"/>
            <a:r>
              <a:rPr lang="en-US" sz="1800" b="1" dirty="0" smtClean="0"/>
              <a:t>15 </a:t>
            </a:r>
            <a:r>
              <a:rPr lang="en-US" sz="1800" b="1" dirty="0"/>
              <a:t>DLB </a:t>
            </a:r>
            <a:r>
              <a:rPr lang="en-US" sz="1800" dirty="0"/>
              <a:t>patients, </a:t>
            </a:r>
            <a:endParaRPr lang="en-US" sz="1800" dirty="0" smtClean="0"/>
          </a:p>
          <a:p>
            <a:pPr lvl="1"/>
            <a:r>
              <a:rPr lang="en-US" sz="1800" b="1" dirty="0" smtClean="0"/>
              <a:t>12 </a:t>
            </a:r>
            <a:r>
              <a:rPr lang="en-US" sz="1800" b="1" dirty="0"/>
              <a:t>PCA </a:t>
            </a:r>
            <a:r>
              <a:rPr lang="en-US" sz="1800" dirty="0"/>
              <a:t>patients, </a:t>
            </a:r>
            <a:endParaRPr lang="en-US" sz="1800" dirty="0" smtClean="0"/>
          </a:p>
          <a:p>
            <a:pPr lvl="1"/>
            <a:r>
              <a:rPr lang="en-US" sz="1800" dirty="0" smtClean="0"/>
              <a:t> </a:t>
            </a:r>
            <a:r>
              <a:rPr lang="en-US" sz="1800" b="1" dirty="0"/>
              <a:t>20 </a:t>
            </a:r>
            <a:r>
              <a:rPr lang="en-US" sz="1800" b="1" dirty="0" smtClean="0"/>
              <a:t>NC</a:t>
            </a:r>
          </a:p>
          <a:p>
            <a:pPr marL="457200" lvl="1" indent="0" algn="ctr">
              <a:buNone/>
            </a:pPr>
            <a:r>
              <a:rPr lang="en-US" sz="1800" b="1" dirty="0"/>
              <a:t>Inclusion </a:t>
            </a:r>
            <a:r>
              <a:rPr lang="en-US" sz="1800" b="1" dirty="0" smtClean="0"/>
              <a:t>criteria:</a:t>
            </a:r>
          </a:p>
          <a:p>
            <a:pPr lvl="2"/>
            <a:r>
              <a:rPr lang="en-US" sz="1800" dirty="0"/>
              <a:t>40 to 80 years; </a:t>
            </a:r>
            <a:endParaRPr lang="en-US" sz="1800" dirty="0" smtClean="0"/>
          </a:p>
          <a:p>
            <a:pPr lvl="2"/>
            <a:r>
              <a:rPr lang="en-US" sz="1800" dirty="0" smtClean="0"/>
              <a:t>at </a:t>
            </a:r>
            <a:r>
              <a:rPr lang="en-US" sz="1800" dirty="0"/>
              <a:t>least 7 years of education; </a:t>
            </a:r>
            <a:endParaRPr lang="en-US" sz="1800" dirty="0" smtClean="0"/>
          </a:p>
          <a:p>
            <a:pPr lvl="2"/>
            <a:r>
              <a:rPr lang="en-US" sz="1800" dirty="0" smtClean="0"/>
              <a:t>no </a:t>
            </a:r>
            <a:r>
              <a:rPr lang="en-US" sz="1800" dirty="0"/>
              <a:t>history of alcoholism, drug abuse, head trauma, or psychiatric disorders. </a:t>
            </a:r>
            <a:endParaRPr lang="en-US" sz="1800" dirty="0" smtClean="0"/>
          </a:p>
          <a:p>
            <a:pPr lvl="2"/>
            <a:r>
              <a:rPr lang="en-US" sz="1800" dirty="0" smtClean="0"/>
              <a:t>guidelines </a:t>
            </a:r>
            <a:r>
              <a:rPr lang="en-US" sz="1800" dirty="0"/>
              <a:t>of the National Institute on Aging-Alzheimer’s Association for probable AD </a:t>
            </a:r>
            <a:r>
              <a:rPr lang="en-US" sz="1800" dirty="0" smtClean="0"/>
              <a:t>dementia, DLB, SD, </a:t>
            </a:r>
          </a:p>
          <a:p>
            <a:pPr lvl="2"/>
            <a:r>
              <a:rPr lang="en-US" sz="1800" dirty="0" smtClean="0"/>
              <a:t>the </a:t>
            </a:r>
            <a:r>
              <a:rPr lang="en-US" sz="1800" dirty="0"/>
              <a:t>PCA criteria </a:t>
            </a:r>
            <a:r>
              <a:rPr lang="en-US" sz="1800" dirty="0" smtClean="0"/>
              <a:t>proposed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66" y="864238"/>
            <a:ext cx="4703271" cy="706964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Neuropsychological </a:t>
            </a:r>
            <a:r>
              <a:rPr lang="en-US" sz="2000" b="1" dirty="0" smtClean="0">
                <a:solidFill>
                  <a:srgbClr val="FFFF00"/>
                </a:solidFill>
              </a:rPr>
              <a:t>Assessment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34" y="2395959"/>
            <a:ext cx="9005104" cy="436365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Mini-Mental Status Examination (</a:t>
            </a:r>
            <a:r>
              <a:rPr lang="en-US" b="1" dirty="0">
                <a:solidFill>
                  <a:srgbClr val="00B050"/>
                </a:solidFill>
              </a:rPr>
              <a:t>MMSE</a:t>
            </a:r>
            <a:r>
              <a:rPr lang="en-US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dirty="0"/>
              <a:t>Memory and Executive Screening test (</a:t>
            </a:r>
            <a:r>
              <a:rPr lang="en-US" b="1" dirty="0">
                <a:solidFill>
                  <a:srgbClr val="00B050"/>
                </a:solidFill>
              </a:rPr>
              <a:t>MES</a:t>
            </a:r>
            <a:r>
              <a:rPr lang="en-US" dirty="0" smtClean="0"/>
              <a:t>) : </a:t>
            </a:r>
            <a:r>
              <a:rPr lang="en-US" dirty="0"/>
              <a:t>global </a:t>
            </a:r>
            <a:r>
              <a:rPr lang="en-US" dirty="0" smtClean="0"/>
              <a:t>function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Auditory </a:t>
            </a:r>
            <a:r>
              <a:rPr lang="en-US" dirty="0"/>
              <a:t>Verbal Learning Test (</a:t>
            </a:r>
            <a:r>
              <a:rPr lang="en-US" b="1" dirty="0">
                <a:solidFill>
                  <a:srgbClr val="00B050"/>
                </a:solidFill>
              </a:rPr>
              <a:t>AVLT</a:t>
            </a:r>
            <a:r>
              <a:rPr lang="en-US" dirty="0" smtClean="0"/>
              <a:t>) : </a:t>
            </a:r>
            <a:r>
              <a:rPr lang="en-US" dirty="0"/>
              <a:t>immediate and delayed recall </a:t>
            </a:r>
            <a:r>
              <a:rPr lang="en-US" dirty="0" smtClean="0"/>
              <a:t>abilities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Boston </a:t>
            </a:r>
            <a:r>
              <a:rPr lang="en-US" dirty="0"/>
              <a:t>Naming Test (</a:t>
            </a:r>
            <a:r>
              <a:rPr lang="en-US" b="1" dirty="0">
                <a:solidFill>
                  <a:srgbClr val="00B050"/>
                </a:solidFill>
              </a:rPr>
              <a:t>BNT</a:t>
            </a:r>
            <a:r>
              <a:rPr lang="en-US" dirty="0" smtClean="0"/>
              <a:t>): </a:t>
            </a:r>
            <a:r>
              <a:rPr lang="en-US" dirty="0"/>
              <a:t>episodic memory;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Digit </a:t>
            </a:r>
            <a:r>
              <a:rPr lang="en-US" dirty="0"/>
              <a:t>Symbol Substitution Test (</a:t>
            </a:r>
            <a:r>
              <a:rPr lang="en-US" b="1" dirty="0">
                <a:solidFill>
                  <a:srgbClr val="00B050"/>
                </a:solidFill>
              </a:rPr>
              <a:t>DSST</a:t>
            </a:r>
            <a:r>
              <a:rPr lang="en-US" dirty="0" smtClean="0"/>
              <a:t>):  </a:t>
            </a:r>
            <a:r>
              <a:rPr lang="en-US" dirty="0"/>
              <a:t>visual naming </a:t>
            </a:r>
            <a:r>
              <a:rPr lang="en-US" dirty="0" smtClean="0"/>
              <a:t>ability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Shape </a:t>
            </a:r>
            <a:r>
              <a:rPr lang="en-US" dirty="0"/>
              <a:t>Trail Test (</a:t>
            </a:r>
            <a:r>
              <a:rPr lang="en-US" b="1" dirty="0">
                <a:solidFill>
                  <a:srgbClr val="00B050"/>
                </a:solidFill>
              </a:rPr>
              <a:t>STT</a:t>
            </a:r>
            <a:r>
              <a:rPr lang="en-US" dirty="0" smtClean="0"/>
              <a:t>):  attention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Judgment </a:t>
            </a:r>
            <a:r>
              <a:rPr lang="en-US" dirty="0"/>
              <a:t>of Line Orientation (</a:t>
            </a:r>
            <a:r>
              <a:rPr lang="en-US" b="1" dirty="0">
                <a:solidFill>
                  <a:srgbClr val="00B050"/>
                </a:solidFill>
              </a:rPr>
              <a:t>JLO</a:t>
            </a:r>
            <a:r>
              <a:rPr lang="en-US" dirty="0"/>
              <a:t>) </a:t>
            </a:r>
            <a:r>
              <a:rPr lang="en-US" dirty="0" smtClean="0"/>
              <a:t>test: </a:t>
            </a:r>
            <a:r>
              <a:rPr lang="en-US" dirty="0"/>
              <a:t>executive </a:t>
            </a:r>
            <a:r>
              <a:rPr lang="en-US" dirty="0" smtClean="0"/>
              <a:t>function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Rey-</a:t>
            </a:r>
            <a:r>
              <a:rPr lang="en-US" dirty="0" err="1" smtClean="0"/>
              <a:t>Osteriche</a:t>
            </a:r>
            <a:r>
              <a:rPr lang="en-US" dirty="0" smtClean="0"/>
              <a:t> </a:t>
            </a:r>
            <a:r>
              <a:rPr lang="en-US" dirty="0"/>
              <a:t>Complex Figure Test (</a:t>
            </a:r>
            <a:r>
              <a:rPr lang="en-US" b="1" dirty="0">
                <a:solidFill>
                  <a:srgbClr val="00B050"/>
                </a:solidFill>
              </a:rPr>
              <a:t>CFT</a:t>
            </a:r>
            <a:r>
              <a:rPr lang="en-US" dirty="0" smtClean="0"/>
              <a:t>): </a:t>
            </a:r>
            <a:r>
              <a:rPr lang="en-US" dirty="0"/>
              <a:t>visuospatial </a:t>
            </a:r>
            <a:r>
              <a:rPr lang="en-US" dirty="0" smtClean="0"/>
              <a:t>perception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Hamilton </a:t>
            </a:r>
            <a:r>
              <a:rPr lang="en-US" dirty="0"/>
              <a:t>Anxiety Scale (</a:t>
            </a:r>
            <a:r>
              <a:rPr lang="en-US" b="1" dirty="0">
                <a:solidFill>
                  <a:srgbClr val="00B050"/>
                </a:solidFill>
              </a:rPr>
              <a:t>HAMA</a:t>
            </a:r>
            <a:r>
              <a:rPr lang="en-US" dirty="0" smtClean="0"/>
              <a:t>): </a:t>
            </a:r>
            <a:r>
              <a:rPr lang="en-US" dirty="0"/>
              <a:t>memory and visuospatial </a:t>
            </a:r>
            <a:r>
              <a:rPr lang="en-US" dirty="0" smtClean="0"/>
              <a:t>abilities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Hamilton Depression Scale (</a:t>
            </a:r>
            <a:r>
              <a:rPr lang="en-US" b="1" dirty="0">
                <a:solidFill>
                  <a:srgbClr val="00B050"/>
                </a:solidFill>
              </a:rPr>
              <a:t>HAMD</a:t>
            </a:r>
            <a:r>
              <a:rPr lang="en-US" dirty="0" smtClean="0"/>
              <a:t>): anxiety</a:t>
            </a:r>
            <a:r>
              <a:rPr lang="en-US" dirty="0"/>
              <a:t>, and depression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34850" y="4066533"/>
            <a:ext cx="409447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dirty="0" smtClean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All the assessments were conducted by five trained examiners 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88229" y="679572"/>
            <a:ext cx="29610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2-Materials and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0BE2-3CDC-4940-9E91-AA313252D1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1157</TotalTime>
  <Words>1561</Words>
  <Application>Microsoft Office PowerPoint</Application>
  <PresentationFormat>Widescreen</PresentationFormat>
  <Paragraphs>196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</vt:lpstr>
      <vt:lpstr>B Nazanin</vt:lpstr>
      <vt:lpstr>B Titr</vt:lpstr>
      <vt:lpstr>Calibri</vt:lpstr>
      <vt:lpstr>Century Gothic</vt:lpstr>
      <vt:lpstr>Georgia</vt:lpstr>
      <vt:lpstr>Times New Roman</vt:lpstr>
      <vt:lpstr>Wingdings 3</vt:lpstr>
      <vt:lpstr>Ion Boardroom</vt:lpstr>
      <vt:lpstr>Differential Atrophy in the Hippocampal Subfield Volumes in Four Types of Mild Dementia</vt:lpstr>
      <vt:lpstr>1-Introduction</vt:lpstr>
      <vt:lpstr>PowerPoint Presentation</vt:lpstr>
      <vt:lpstr>PowerPoint Presentation</vt:lpstr>
      <vt:lpstr>Aim of study</vt:lpstr>
      <vt:lpstr>Literature review </vt:lpstr>
      <vt:lpstr>PowerPoint Presentation</vt:lpstr>
      <vt:lpstr>2-Materials and Methods</vt:lpstr>
      <vt:lpstr>Neuropsychological Assessment</vt:lpstr>
      <vt:lpstr>Neuroimaging Data Acquisition</vt:lpstr>
      <vt:lpstr>Neuroimaging Processing</vt:lpstr>
      <vt:lpstr>Statistical Analysis</vt:lpstr>
      <vt:lpstr>3-Results   Demographic and Clinical Information</vt:lpstr>
      <vt:lpstr>Results: Comparison of the Left and Right Hippocampal Subregion Volumes of Each Group </vt:lpstr>
      <vt:lpstr>Results: Comparison of Hippocampal Subfield Volumes of the Six Groups</vt:lpstr>
      <vt:lpstr>Results: Evaluation of Diagnostic Accuracy</vt:lpstr>
      <vt:lpstr>Results:  Evaluation of Diagnostic Accuracy</vt:lpstr>
      <vt:lpstr>Results: Evaluation of Diagnostic Accuracy</vt:lpstr>
      <vt:lpstr>Results: Associations Between Hippocampal Subfields and Memory Recall Scores</vt:lpstr>
      <vt:lpstr>4-Conclusion</vt:lpstr>
      <vt:lpstr>Conclusion</vt:lpstr>
      <vt:lpstr>Conclusion</vt:lpstr>
      <vt:lpstr>Conclusion</vt:lpstr>
      <vt:lpstr>Conclusion  limitations &amp; suggestions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Atrophy in the Hippocampal Subfield Volumes in Four Types of Mild Dementia</dc:title>
  <dc:creator>dr. khezerloo</dc:creator>
  <cp:lastModifiedBy>dr. khezerloo</cp:lastModifiedBy>
  <cp:revision>86</cp:revision>
  <dcterms:created xsi:type="dcterms:W3CDTF">2022-04-18T05:25:06Z</dcterms:created>
  <dcterms:modified xsi:type="dcterms:W3CDTF">2022-04-26T07:36:01Z</dcterms:modified>
</cp:coreProperties>
</file>